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4" d="100"/>
          <a:sy n="54" d="100"/>
        </p:scale>
        <p:origin x="3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31907-DDE8-48E6-A878-D86E42A49D3A}"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415D8-FE2B-4C71-B54D-F8BB14CE3573}" type="slidenum">
              <a:rPr lang="en-US" smtClean="0"/>
              <a:t>‹#›</a:t>
            </a:fld>
            <a:endParaRPr lang="en-US"/>
          </a:p>
        </p:txBody>
      </p:sp>
    </p:spTree>
    <p:extLst>
      <p:ext uri="{BB962C8B-B14F-4D97-AF65-F5344CB8AC3E}">
        <p14:creationId xmlns:p14="http://schemas.microsoft.com/office/powerpoint/2010/main" val="1556192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cho HS thực hiện cá nhân, giơ mặt cười ứng với đồng tình, mặt khóc ứng với không đồng tình.</a:t>
            </a:r>
            <a:endParaRPr lang="en-US" dirty="0"/>
          </a:p>
        </p:txBody>
      </p:sp>
      <p:sp>
        <p:nvSpPr>
          <p:cNvPr id="4" name="Slide Number Placeholder 3"/>
          <p:cNvSpPr>
            <a:spLocks noGrp="1"/>
          </p:cNvSpPr>
          <p:nvPr>
            <p:ph type="sldNum" sz="quarter" idx="5"/>
          </p:nvPr>
        </p:nvSpPr>
        <p:spPr/>
        <p:txBody>
          <a:bodyPr/>
          <a:lstStyle/>
          <a:p>
            <a:fld id="{5858B0F3-56AD-4B9A-9F10-DC150326F0D6}" type="slidenum">
              <a:rPr lang="en-US" smtClean="0"/>
              <a:t>23</a:t>
            </a:fld>
            <a:endParaRPr lang="en-US"/>
          </a:p>
        </p:txBody>
      </p:sp>
    </p:spTree>
    <p:extLst>
      <p:ext uri="{BB962C8B-B14F-4D97-AF65-F5344CB8AC3E}">
        <p14:creationId xmlns:p14="http://schemas.microsoft.com/office/powerpoint/2010/main" val="379192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B0F3-56AD-4B9A-9F10-DC150326F0D6}" type="slidenum">
              <a:rPr lang="en-US" smtClean="0"/>
              <a:t>24</a:t>
            </a:fld>
            <a:endParaRPr lang="en-US"/>
          </a:p>
        </p:txBody>
      </p:sp>
    </p:spTree>
    <p:extLst>
      <p:ext uri="{BB962C8B-B14F-4D97-AF65-F5344CB8AC3E}">
        <p14:creationId xmlns:p14="http://schemas.microsoft.com/office/powerpoint/2010/main" val="40734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B0F3-56AD-4B9A-9F10-DC150326F0D6}" type="slidenum">
              <a:rPr lang="en-US" smtClean="0"/>
              <a:t>25</a:t>
            </a:fld>
            <a:endParaRPr lang="en-US"/>
          </a:p>
        </p:txBody>
      </p:sp>
    </p:spTree>
    <p:extLst>
      <p:ext uri="{BB962C8B-B14F-4D97-AF65-F5344CB8AC3E}">
        <p14:creationId xmlns:p14="http://schemas.microsoft.com/office/powerpoint/2010/main" val="338540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B0F3-56AD-4B9A-9F10-DC150326F0D6}" type="slidenum">
              <a:rPr lang="en-US" smtClean="0"/>
              <a:t>26</a:t>
            </a:fld>
            <a:endParaRPr lang="en-US"/>
          </a:p>
        </p:txBody>
      </p:sp>
    </p:spTree>
    <p:extLst>
      <p:ext uri="{BB962C8B-B14F-4D97-AF65-F5344CB8AC3E}">
        <p14:creationId xmlns:p14="http://schemas.microsoft.com/office/powerpoint/2010/main" val="335824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B0F3-56AD-4B9A-9F10-DC150326F0D6}" type="slidenum">
              <a:rPr lang="en-US" smtClean="0"/>
              <a:t>27</a:t>
            </a:fld>
            <a:endParaRPr lang="en-US"/>
          </a:p>
        </p:txBody>
      </p:sp>
    </p:spTree>
    <p:extLst>
      <p:ext uri="{BB962C8B-B14F-4D97-AF65-F5344CB8AC3E}">
        <p14:creationId xmlns:p14="http://schemas.microsoft.com/office/powerpoint/2010/main" val="621649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B0F3-56AD-4B9A-9F10-DC150326F0D6}" type="slidenum">
              <a:rPr lang="en-US" smtClean="0"/>
              <a:t>28</a:t>
            </a:fld>
            <a:endParaRPr lang="en-US"/>
          </a:p>
        </p:txBody>
      </p:sp>
    </p:spTree>
    <p:extLst>
      <p:ext uri="{BB962C8B-B14F-4D97-AF65-F5344CB8AC3E}">
        <p14:creationId xmlns:p14="http://schemas.microsoft.com/office/powerpoint/2010/main" val="328978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B0F3-56AD-4B9A-9F10-DC150326F0D6}" type="slidenum">
              <a:rPr lang="en-US" smtClean="0"/>
              <a:t>29</a:t>
            </a:fld>
            <a:endParaRPr lang="en-US"/>
          </a:p>
        </p:txBody>
      </p:sp>
    </p:spTree>
    <p:extLst>
      <p:ext uri="{BB962C8B-B14F-4D97-AF65-F5344CB8AC3E}">
        <p14:creationId xmlns:p14="http://schemas.microsoft.com/office/powerpoint/2010/main" val="206298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E14E51-C207-4E44-B44C-8044F5F9D9B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371353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E14E51-C207-4E44-B44C-8044F5F9D9B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2966705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E14E51-C207-4E44-B44C-8044F5F9D9B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356774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E14E51-C207-4E44-B44C-8044F5F9D9B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66160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E14E51-C207-4E44-B44C-8044F5F9D9B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222217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E14E51-C207-4E44-B44C-8044F5F9D9B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3671474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E14E51-C207-4E44-B44C-8044F5F9D9B6}"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24585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E14E51-C207-4E44-B44C-8044F5F9D9B6}"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47182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E14E51-C207-4E44-B44C-8044F5F9D9B6}"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126643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E14E51-C207-4E44-B44C-8044F5F9D9B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268586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E14E51-C207-4E44-B44C-8044F5F9D9B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3BA8E-389B-47D6-BF45-0AE584FEDCB5}" type="slidenum">
              <a:rPr lang="en-US" smtClean="0"/>
              <a:t>‹#›</a:t>
            </a:fld>
            <a:endParaRPr lang="en-US"/>
          </a:p>
        </p:txBody>
      </p:sp>
    </p:spTree>
    <p:extLst>
      <p:ext uri="{BB962C8B-B14F-4D97-AF65-F5344CB8AC3E}">
        <p14:creationId xmlns:p14="http://schemas.microsoft.com/office/powerpoint/2010/main" val="1087543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E14E51-C207-4E44-B44C-8044F5F9D9B6}"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3BA8E-389B-47D6-BF45-0AE584FEDCB5}" type="slidenum">
              <a:rPr lang="en-US" smtClean="0"/>
              <a:t>‹#›</a:t>
            </a:fld>
            <a:endParaRPr lang="en-US"/>
          </a:p>
        </p:txBody>
      </p:sp>
    </p:spTree>
    <p:extLst>
      <p:ext uri="{BB962C8B-B14F-4D97-AF65-F5344CB8AC3E}">
        <p14:creationId xmlns:p14="http://schemas.microsoft.com/office/powerpoint/2010/main" val="4191568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1.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29.pn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8.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image" Target="../media/image7.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image" Target="../media/image7.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image" Target="../media/image7.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image" Target="../media/image7.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image" Target="../media/image7.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3.png"/><Relationship Id="rId5" Type="http://schemas.openxmlformats.org/officeDocument/2006/relationships/image" Target="../media/image8.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10"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svg"/><Relationship Id="rId18" Type="http://schemas.openxmlformats.org/officeDocument/2006/relationships/image" Target="../media/image19.png"/><Relationship Id="rId3" Type="http://schemas.microsoft.com/office/2007/relationships/media" Target="../media/media2.mp3"/><Relationship Id="rId21" Type="http://schemas.microsoft.com/office/2007/relationships/hdphoto" Target="../media/hdphoto2.wdp"/><Relationship Id="rId7"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24.svg"/><Relationship Id="rId25"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5.png"/><Relationship Id="rId24" Type="http://schemas.openxmlformats.org/officeDocument/2006/relationships/image" Target="../media/image23.png"/><Relationship Id="rId5" Type="http://schemas.openxmlformats.org/officeDocument/2006/relationships/slideLayout" Target="../slideLayouts/slideLayout7.xml"/><Relationship Id="rId15" Type="http://schemas.openxmlformats.org/officeDocument/2006/relationships/image" Target="../media/image22.svg"/><Relationship Id="rId23" Type="http://schemas.openxmlformats.org/officeDocument/2006/relationships/image" Target="../media/image22.png"/><Relationship Id="rId10" Type="http://schemas.openxmlformats.org/officeDocument/2006/relationships/image" Target="../media/image13.svg"/><Relationship Id="rId19" Type="http://schemas.openxmlformats.org/officeDocument/2006/relationships/image" Target="../media/image26.svg"/><Relationship Id="rId4" Type="http://schemas.openxmlformats.org/officeDocument/2006/relationships/audio" Target="../media/media2.mp3"/><Relationship Id="rId9" Type="http://schemas.openxmlformats.org/officeDocument/2006/relationships/image" Target="../media/image9.png"/><Relationship Id="rId14" Type="http://schemas.openxmlformats.org/officeDocument/2006/relationships/image" Target="../media/image17.png"/><Relationship Id="rId22"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svg"/><Relationship Id="rId18" Type="http://schemas.openxmlformats.org/officeDocument/2006/relationships/image" Target="../media/image18.png"/><Relationship Id="rId3" Type="http://schemas.microsoft.com/office/2007/relationships/media" Target="../media/media2.mp3"/><Relationship Id="rId21" Type="http://schemas.openxmlformats.org/officeDocument/2006/relationships/image" Target="../media/image26.svg"/><Relationship Id="rId7" Type="http://schemas.openxmlformats.org/officeDocument/2006/relationships/image" Target="../media/image7.png"/><Relationship Id="rId12" Type="http://schemas.openxmlformats.org/officeDocument/2006/relationships/image" Target="../media/image16.png"/><Relationship Id="rId17" Type="http://schemas.microsoft.com/office/2007/relationships/hdphoto" Target="../media/hdphoto2.wdp"/><Relationship Id="rId25"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5.png"/><Relationship Id="rId24" Type="http://schemas.openxmlformats.org/officeDocument/2006/relationships/image" Target="../media/image23.png"/><Relationship Id="rId5" Type="http://schemas.openxmlformats.org/officeDocument/2006/relationships/slideLayout" Target="../slideLayouts/slideLayout7.xml"/><Relationship Id="rId15" Type="http://schemas.openxmlformats.org/officeDocument/2006/relationships/image" Target="../media/image22.svg"/><Relationship Id="rId23" Type="http://schemas.openxmlformats.org/officeDocument/2006/relationships/image" Target="../media/image22.png"/><Relationship Id="rId10" Type="http://schemas.openxmlformats.org/officeDocument/2006/relationships/image" Target="../media/image13.svg"/><Relationship Id="rId19" Type="http://schemas.openxmlformats.org/officeDocument/2006/relationships/image" Target="../media/image24.svg"/><Relationship Id="rId4" Type="http://schemas.openxmlformats.org/officeDocument/2006/relationships/audio" Target="../media/media2.mp3"/><Relationship Id="rId9" Type="http://schemas.openxmlformats.org/officeDocument/2006/relationships/image" Target="../media/image9.png"/><Relationship Id="rId14" Type="http://schemas.openxmlformats.org/officeDocument/2006/relationships/image" Target="../media/image25.png"/><Relationship Id="rId22"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nk piggy bank with black background&#10;&#10;Description automatically generated with medium confidence">
            <a:extLst>
              <a:ext uri="{FF2B5EF4-FFF2-40B4-BE49-F238E27FC236}">
                <a16:creationId xmlns:a16="http://schemas.microsoft.com/office/drawing/2014/main" xmlns="" id="{C5A506D0-28D0-0029-DEC7-08E6CF005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746" y="3641582"/>
            <a:ext cx="1813645" cy="1813645"/>
          </a:xfrm>
          <a:prstGeom prst="rect">
            <a:avLst/>
          </a:prstGeom>
        </p:spPr>
      </p:pic>
      <p:pic>
        <p:nvPicPr>
          <p:cNvPr id="9" name="Graphic 8">
            <a:extLst>
              <a:ext uri="{FF2B5EF4-FFF2-40B4-BE49-F238E27FC236}">
                <a16:creationId xmlns:a16="http://schemas.microsoft.com/office/drawing/2014/main" xmlns="" id="{8CFFCCCB-9611-3223-86DE-1A4611BD83F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338150" y="2973144"/>
            <a:ext cx="3748954" cy="3926420"/>
          </a:xfrm>
          <a:prstGeom prst="rect">
            <a:avLst/>
          </a:prstGeom>
        </p:spPr>
      </p:pic>
      <p:pic>
        <p:nvPicPr>
          <p:cNvPr id="11" name="Graphic 10">
            <a:extLst>
              <a:ext uri="{FF2B5EF4-FFF2-40B4-BE49-F238E27FC236}">
                <a16:creationId xmlns:a16="http://schemas.microsoft.com/office/drawing/2014/main" xmlns="" id="{3AE0EA19-F252-1E85-D3A4-9D1D3DABC09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63878" y="3005704"/>
            <a:ext cx="2762682" cy="3893859"/>
          </a:xfrm>
          <a:prstGeom prst="rect">
            <a:avLst/>
          </a:prstGeom>
        </p:spPr>
      </p:pic>
      <p:grpSp>
        <p:nvGrpSpPr>
          <p:cNvPr id="13" name="Group 12">
            <a:extLst>
              <a:ext uri="{FF2B5EF4-FFF2-40B4-BE49-F238E27FC236}">
                <a16:creationId xmlns:a16="http://schemas.microsoft.com/office/drawing/2014/main" xmlns="" id="{1BC5D865-86BF-C53F-CEBA-79DB7336E325}"/>
              </a:ext>
            </a:extLst>
          </p:cNvPr>
          <p:cNvGrpSpPr/>
          <p:nvPr/>
        </p:nvGrpSpPr>
        <p:grpSpPr>
          <a:xfrm>
            <a:off x="1963878" y="505602"/>
            <a:ext cx="3096490" cy="830997"/>
            <a:chOff x="0" y="852054"/>
            <a:chExt cx="3096490" cy="830997"/>
          </a:xfrm>
        </p:grpSpPr>
        <p:sp>
          <p:nvSpPr>
            <p:cNvPr id="14" name="TextBox 13">
              <a:extLst>
                <a:ext uri="{FF2B5EF4-FFF2-40B4-BE49-F238E27FC236}">
                  <a16:creationId xmlns:a16="http://schemas.microsoft.com/office/drawing/2014/main" xmlns="" id="{A564E873-5C02-B43E-2986-A6006E488BD7}"/>
                </a:ext>
              </a:extLst>
            </p:cNvPr>
            <p:cNvSpPr txBox="1"/>
            <p:nvPr/>
          </p:nvSpPr>
          <p:spPr>
            <a:xfrm>
              <a:off x="0" y="852054"/>
              <a:ext cx="3096490" cy="830997"/>
            </a:xfrm>
            <a:prstGeom prst="rect">
              <a:avLst/>
            </a:prstGeom>
            <a:noFill/>
          </p:spPr>
          <p:txBody>
            <a:bodyPr wrap="square" rtlCol="0">
              <a:prstTxWarp prst="textArchUp">
                <a:avLst>
                  <a:gd name="adj" fmla="val 10481125"/>
                </a:avLst>
              </a:prstTxWarp>
              <a:spAutoFit/>
            </a:bodyPr>
            <a:lstStyle/>
            <a:p>
              <a:pPr algn="ctr"/>
              <a:r>
                <a:rPr lang="vi-VN" sz="4800" dirty="0">
                  <a:ln w="190500">
                    <a:solidFill>
                      <a:schemeClr val="bg1"/>
                    </a:solidFill>
                  </a:ln>
                  <a:latin typeface="UTM Mother" panose="02040603050506020204" pitchFamily="18" charset="0"/>
                </a:rPr>
                <a:t>Chủ đề</a:t>
              </a:r>
              <a:endParaRPr lang="en-US" sz="4800" dirty="0">
                <a:ln w="190500">
                  <a:solidFill>
                    <a:schemeClr val="bg1"/>
                  </a:solidFill>
                </a:ln>
                <a:latin typeface="UTM Mother" panose="02040603050506020204" pitchFamily="18" charset="0"/>
              </a:endParaRPr>
            </a:p>
          </p:txBody>
        </p:sp>
        <p:sp>
          <p:nvSpPr>
            <p:cNvPr id="15" name="TextBox 14">
              <a:extLst>
                <a:ext uri="{FF2B5EF4-FFF2-40B4-BE49-F238E27FC236}">
                  <a16:creationId xmlns:a16="http://schemas.microsoft.com/office/drawing/2014/main" xmlns="" id="{73D79BD7-4F4B-64A2-D24C-452BA5CE4692}"/>
                </a:ext>
              </a:extLst>
            </p:cNvPr>
            <p:cNvSpPr txBox="1"/>
            <p:nvPr/>
          </p:nvSpPr>
          <p:spPr>
            <a:xfrm>
              <a:off x="0" y="852054"/>
              <a:ext cx="3096490" cy="830997"/>
            </a:xfrm>
            <a:prstGeom prst="rect">
              <a:avLst/>
            </a:prstGeom>
            <a:noFill/>
          </p:spPr>
          <p:txBody>
            <a:bodyPr wrap="square" rtlCol="0">
              <a:prstTxWarp prst="textArchUp">
                <a:avLst>
                  <a:gd name="adj" fmla="val 10481125"/>
                </a:avLst>
              </a:prstTxWarp>
              <a:spAutoFit/>
            </a:bodyPr>
            <a:lstStyle/>
            <a:p>
              <a:pPr algn="ctr"/>
              <a:r>
                <a:rPr lang="vi-VN" sz="4800" b="1" dirty="0">
                  <a:solidFill>
                    <a:srgbClr val="002060"/>
                  </a:solidFill>
                  <a:latin typeface="UTM Mother" panose="02040603050506020204" pitchFamily="18" charset="0"/>
                </a:rPr>
                <a:t>Chủ đề</a:t>
              </a:r>
              <a:endParaRPr lang="en-US" sz="4800" b="1" dirty="0">
                <a:solidFill>
                  <a:srgbClr val="002060"/>
                </a:solidFill>
                <a:latin typeface="UTM Mother" panose="02040603050506020204" pitchFamily="18" charset="0"/>
              </a:endParaRPr>
            </a:p>
          </p:txBody>
        </p:sp>
      </p:grpSp>
      <p:grpSp>
        <p:nvGrpSpPr>
          <p:cNvPr id="16" name="Group 15">
            <a:extLst>
              <a:ext uri="{FF2B5EF4-FFF2-40B4-BE49-F238E27FC236}">
                <a16:creationId xmlns:a16="http://schemas.microsoft.com/office/drawing/2014/main" xmlns="" id="{78C611BE-ACFA-EF8E-3ABF-55E1A580C32C}"/>
              </a:ext>
            </a:extLst>
          </p:cNvPr>
          <p:cNvGrpSpPr/>
          <p:nvPr/>
        </p:nvGrpSpPr>
        <p:grpSpPr>
          <a:xfrm>
            <a:off x="3261453" y="1066712"/>
            <a:ext cx="5943601" cy="1938992"/>
            <a:chOff x="1049481" y="4790209"/>
            <a:chExt cx="5943601" cy="1938992"/>
          </a:xfrm>
        </p:grpSpPr>
        <p:sp>
          <p:nvSpPr>
            <p:cNvPr id="17" name="TextBox 16">
              <a:extLst>
                <a:ext uri="{FF2B5EF4-FFF2-40B4-BE49-F238E27FC236}">
                  <a16:creationId xmlns:a16="http://schemas.microsoft.com/office/drawing/2014/main" xmlns="" id="{0EB73E0B-329F-1EC8-346F-52E2E8742DA2}"/>
                </a:ext>
              </a:extLst>
            </p:cNvPr>
            <p:cNvSpPr txBox="1"/>
            <p:nvPr/>
          </p:nvSpPr>
          <p:spPr>
            <a:xfrm>
              <a:off x="1049482" y="4790209"/>
              <a:ext cx="5943600" cy="1938992"/>
            </a:xfrm>
            <a:prstGeom prst="rect">
              <a:avLst/>
            </a:prstGeom>
            <a:noFill/>
          </p:spPr>
          <p:txBody>
            <a:bodyPr wrap="square" rtlCol="0">
              <a:spAutoFit/>
            </a:bodyPr>
            <a:lstStyle/>
            <a:p>
              <a:pPr algn="ctr"/>
              <a:r>
                <a:rPr lang="vi-VN" sz="6000" dirty="0">
                  <a:ln w="254000">
                    <a:solidFill>
                      <a:schemeClr val="bg1"/>
                    </a:solidFill>
                  </a:ln>
                  <a:solidFill>
                    <a:srgbClr val="00B050"/>
                  </a:solidFill>
                  <a:latin typeface="#9Slide07 SVNNexa Rust Slab Bla" panose="020B0606040200020203" pitchFamily="34" charset="0"/>
                </a:rPr>
                <a:t>Quý trọng đồng tiền</a:t>
              </a:r>
              <a:endParaRPr lang="en-US" sz="6000" dirty="0">
                <a:ln w="254000">
                  <a:solidFill>
                    <a:schemeClr val="bg1"/>
                  </a:solidFill>
                </a:ln>
                <a:solidFill>
                  <a:srgbClr val="00B050"/>
                </a:solidFill>
                <a:latin typeface="#9Slide07 SVNNexa Rust Slab Bla" panose="020B0606040200020203" pitchFamily="34" charset="0"/>
              </a:endParaRPr>
            </a:p>
          </p:txBody>
        </p:sp>
        <p:sp>
          <p:nvSpPr>
            <p:cNvPr id="18" name="TextBox 17">
              <a:extLst>
                <a:ext uri="{FF2B5EF4-FFF2-40B4-BE49-F238E27FC236}">
                  <a16:creationId xmlns:a16="http://schemas.microsoft.com/office/drawing/2014/main" xmlns="" id="{E14CAD3D-580B-2769-8364-784F76B77284}"/>
                </a:ext>
              </a:extLst>
            </p:cNvPr>
            <p:cNvSpPr txBox="1"/>
            <p:nvPr/>
          </p:nvSpPr>
          <p:spPr>
            <a:xfrm>
              <a:off x="1049481" y="4790209"/>
              <a:ext cx="5943600" cy="1938992"/>
            </a:xfrm>
            <a:prstGeom prst="rect">
              <a:avLst/>
            </a:prstGeom>
            <a:noFill/>
          </p:spPr>
          <p:txBody>
            <a:bodyPr wrap="square" rtlCol="0">
              <a:spAutoFit/>
            </a:bodyPr>
            <a:lstStyle/>
            <a:p>
              <a:pPr algn="ctr"/>
              <a:r>
                <a:rPr lang="vi-VN" sz="6000" dirty="0">
                  <a:solidFill>
                    <a:srgbClr val="00B050"/>
                  </a:solidFill>
                  <a:latin typeface="#9Slide07 SVNNexa Rust Slab Bla" panose="020B0606040200020203" pitchFamily="34" charset="0"/>
                </a:rPr>
                <a:t>Quý trọng đồng tiền</a:t>
              </a:r>
              <a:endParaRPr lang="en-US" sz="6000" dirty="0">
                <a:solidFill>
                  <a:srgbClr val="00B050"/>
                </a:solidFill>
                <a:latin typeface="#9Slide07 SVNNexa Rust Slab Bla" panose="020B0606040200020203" pitchFamily="34" charset="0"/>
              </a:endParaRPr>
            </a:p>
          </p:txBody>
        </p:sp>
      </p:grpSp>
    </p:spTree>
    <p:extLst>
      <p:ext uri="{BB962C8B-B14F-4D97-AF65-F5344CB8AC3E}">
        <p14:creationId xmlns:p14="http://schemas.microsoft.com/office/powerpoint/2010/main" val="270364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900" decel="100000" fill="hold"/>
                                        <p:tgtEl>
                                          <p:spTgt spid="1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2" presetClass="emph" presetSubtype="0"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11"/>
                                        </p:tgtEl>
                                        <p:attrNameLst>
                                          <p:attrName>r</p:attrName>
                                        </p:attrNameLst>
                                      </p:cBhvr>
                                    </p:animRot>
                                    <p:animRot by="-240000">
                                      <p:cBhvr>
                                        <p:cTn id="39" dur="200" fill="hold">
                                          <p:stCondLst>
                                            <p:cond delay="200"/>
                                          </p:stCondLst>
                                        </p:cTn>
                                        <p:tgtEl>
                                          <p:spTgt spid="11"/>
                                        </p:tgtEl>
                                        <p:attrNameLst>
                                          <p:attrName>r</p:attrName>
                                        </p:attrNameLst>
                                      </p:cBhvr>
                                    </p:animRot>
                                    <p:animRot by="240000">
                                      <p:cBhvr>
                                        <p:cTn id="40" dur="200" fill="hold">
                                          <p:stCondLst>
                                            <p:cond delay="400"/>
                                          </p:stCondLst>
                                        </p:cTn>
                                        <p:tgtEl>
                                          <p:spTgt spid="11"/>
                                        </p:tgtEl>
                                        <p:attrNameLst>
                                          <p:attrName>r</p:attrName>
                                        </p:attrNameLst>
                                      </p:cBhvr>
                                    </p:animRot>
                                    <p:animRot by="-240000">
                                      <p:cBhvr>
                                        <p:cTn id="41" dur="200" fill="hold">
                                          <p:stCondLst>
                                            <p:cond delay="600"/>
                                          </p:stCondLst>
                                        </p:cTn>
                                        <p:tgtEl>
                                          <p:spTgt spid="11"/>
                                        </p:tgtEl>
                                        <p:attrNameLst>
                                          <p:attrName>r</p:attrName>
                                        </p:attrNameLst>
                                      </p:cBhvr>
                                    </p:animRot>
                                    <p:animRot by="120000">
                                      <p:cBhvr>
                                        <p:cTn id="4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6FF6F02B-1A06-2738-67E1-E5B7058D1632}"/>
              </a:ext>
            </a:extLst>
          </p:cNvPr>
          <p:cNvPicPr>
            <a:picLocks noChangeAspect="1"/>
          </p:cNvPicPr>
          <p:nvPr/>
        </p:nvPicPr>
        <p:blipFill>
          <a:blip r:embed="rId3"/>
          <a:stretch>
            <a:fillRect/>
          </a:stretch>
        </p:blipFill>
        <p:spPr>
          <a:xfrm>
            <a:off x="2594774" y="162362"/>
            <a:ext cx="7215223" cy="4035563"/>
          </a:xfrm>
          <a:prstGeom prst="rect">
            <a:avLst/>
          </a:prstGeom>
        </p:spPr>
      </p:pic>
      <p:pic>
        <p:nvPicPr>
          <p:cNvPr id="3" name="Graphic 2">
            <a:extLst>
              <a:ext uri="{FF2B5EF4-FFF2-40B4-BE49-F238E27FC236}">
                <a16:creationId xmlns:a16="http://schemas.microsoft.com/office/drawing/2014/main" xmlns="" id="{1980C92C-BC50-62CD-9431-21394ACCEE7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3104" y="2931580"/>
            <a:ext cx="3748954" cy="3926420"/>
          </a:xfrm>
          <a:prstGeom prst="rect">
            <a:avLst/>
          </a:prstGeom>
        </p:spPr>
      </p:pic>
      <p:pic>
        <p:nvPicPr>
          <p:cNvPr id="4" name="Graphic 3">
            <a:extLst>
              <a:ext uri="{FF2B5EF4-FFF2-40B4-BE49-F238E27FC236}">
                <a16:creationId xmlns:a16="http://schemas.microsoft.com/office/drawing/2014/main" xmlns="" id="{5143B9AA-936F-6E5A-F742-FFA461F2935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7815" y="2984923"/>
            <a:ext cx="2762682" cy="3893859"/>
          </a:xfrm>
          <a:prstGeom prst="rect">
            <a:avLst/>
          </a:prstGeom>
        </p:spPr>
      </p:pic>
      <p:sp>
        <p:nvSpPr>
          <p:cNvPr id="7" name="TextBox 6">
            <a:extLst>
              <a:ext uri="{FF2B5EF4-FFF2-40B4-BE49-F238E27FC236}">
                <a16:creationId xmlns:a16="http://schemas.microsoft.com/office/drawing/2014/main" xmlns="" id="{8B4BE97D-1623-D46E-C10A-49A849E74F3F}"/>
              </a:ext>
            </a:extLst>
          </p:cNvPr>
          <p:cNvSpPr txBox="1"/>
          <p:nvPr/>
        </p:nvSpPr>
        <p:spPr>
          <a:xfrm>
            <a:off x="3819360" y="560881"/>
            <a:ext cx="4787759" cy="3046988"/>
          </a:xfrm>
          <a:prstGeom prst="rect">
            <a:avLst/>
          </a:prstGeom>
          <a:noFill/>
          <a:effectLst>
            <a:glow rad="228600">
              <a:schemeClr val="accent3">
                <a:satMod val="175000"/>
                <a:alpha val="40000"/>
              </a:schemeClr>
            </a:glow>
          </a:effectLst>
        </p:spPr>
        <p:txBody>
          <a:bodyPr wrap="square" rtlCol="0">
            <a:spAutoFit/>
          </a:bodyPr>
          <a:lstStyle/>
          <a:p>
            <a:pPr algn="ctr"/>
            <a:r>
              <a:rPr lang="vi-VN" sz="960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Luyện tập</a:t>
            </a:r>
            <a:endParaRPr lang="en-US" sz="166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473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17" presetClass="entr" presetSubtype="1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6FF6F02B-1A06-2738-67E1-E5B7058D1632}"/>
              </a:ext>
            </a:extLst>
          </p:cNvPr>
          <p:cNvPicPr>
            <a:picLocks noChangeAspect="1"/>
          </p:cNvPicPr>
          <p:nvPr/>
        </p:nvPicPr>
        <p:blipFill>
          <a:blip r:embed="rId3"/>
          <a:stretch>
            <a:fillRect/>
          </a:stretch>
        </p:blipFill>
        <p:spPr>
          <a:xfrm>
            <a:off x="2594774" y="162362"/>
            <a:ext cx="7215223" cy="4035563"/>
          </a:xfrm>
          <a:prstGeom prst="rect">
            <a:avLst/>
          </a:prstGeom>
        </p:spPr>
      </p:pic>
      <p:sp>
        <p:nvSpPr>
          <p:cNvPr id="7" name="TextBox 6">
            <a:extLst>
              <a:ext uri="{FF2B5EF4-FFF2-40B4-BE49-F238E27FC236}">
                <a16:creationId xmlns:a16="http://schemas.microsoft.com/office/drawing/2014/main" xmlns="" id="{9E084941-1EF0-B749-9A29-406574198209}"/>
              </a:ext>
            </a:extLst>
          </p:cNvPr>
          <p:cNvSpPr txBox="1"/>
          <p:nvPr/>
        </p:nvSpPr>
        <p:spPr>
          <a:xfrm>
            <a:off x="3777932" y="1615770"/>
            <a:ext cx="5195152" cy="2308324"/>
          </a:xfrm>
          <a:prstGeom prst="rect">
            <a:avLst/>
          </a:prstGeom>
          <a:noFill/>
        </p:spPr>
        <p:txBody>
          <a:bodyPr wrap="square" rtlCol="0">
            <a:spAutoFit/>
          </a:bodyPr>
          <a:lstStyle/>
          <a:p>
            <a:pPr algn="ctr"/>
            <a:r>
              <a:rPr lang="vi-VN" sz="7200" dirty="0">
                <a:ln w="19050">
                  <a:solidFill>
                    <a:srgbClr val="002060"/>
                  </a:solidFill>
                </a:ln>
                <a:solidFill>
                  <a:srgbClr val="FFCCFF"/>
                </a:solidFill>
                <a:latin typeface="iCiel Pony" panose="02000000000000000000" pitchFamily="2" charset="0"/>
              </a:rPr>
              <a:t>N</a:t>
            </a:r>
            <a:r>
              <a:rPr lang="vi-VN" sz="7200" dirty="0">
                <a:ln w="19050">
                  <a:solidFill>
                    <a:srgbClr val="002060"/>
                  </a:solidFill>
                </a:ln>
                <a:solidFill>
                  <a:srgbClr val="FFCCCC"/>
                </a:solidFill>
                <a:latin typeface="iCiel Pony" panose="02000000000000000000" pitchFamily="2" charset="0"/>
              </a:rPr>
              <a:t>H</a:t>
            </a:r>
            <a:r>
              <a:rPr lang="vi-VN" sz="7200" dirty="0">
                <a:ln w="19050">
                  <a:solidFill>
                    <a:srgbClr val="002060"/>
                  </a:solidFill>
                </a:ln>
                <a:solidFill>
                  <a:srgbClr val="FFFFCC"/>
                </a:solidFill>
                <a:latin typeface="iCiel Pony" panose="02000000000000000000" pitchFamily="2" charset="0"/>
              </a:rPr>
              <a:t>Ậ</a:t>
            </a:r>
            <a:r>
              <a:rPr lang="vi-VN" sz="7200" dirty="0">
                <a:ln w="19050">
                  <a:solidFill>
                    <a:srgbClr val="002060"/>
                  </a:solidFill>
                </a:ln>
                <a:solidFill>
                  <a:srgbClr val="CCFFCC"/>
                </a:solidFill>
                <a:latin typeface="iCiel Pony" panose="02000000000000000000" pitchFamily="2" charset="0"/>
              </a:rPr>
              <a:t>N</a:t>
            </a:r>
            <a:r>
              <a:rPr lang="vi-VN" sz="7200" dirty="0">
                <a:ln w="19050">
                  <a:solidFill>
                    <a:srgbClr val="002060"/>
                  </a:solidFill>
                </a:ln>
                <a:latin typeface="iCiel Pony" panose="02000000000000000000" pitchFamily="2" charset="0"/>
              </a:rPr>
              <a:t> </a:t>
            </a:r>
            <a:r>
              <a:rPr lang="vi-VN" sz="7200" dirty="0">
                <a:ln w="19050">
                  <a:solidFill>
                    <a:srgbClr val="002060"/>
                  </a:solidFill>
                </a:ln>
                <a:solidFill>
                  <a:srgbClr val="CCFFFF"/>
                </a:solidFill>
                <a:latin typeface="iCiel Pony" panose="02000000000000000000" pitchFamily="2" charset="0"/>
              </a:rPr>
              <a:t>X</a:t>
            </a:r>
            <a:r>
              <a:rPr lang="vi-VN" sz="7200" dirty="0">
                <a:ln w="19050">
                  <a:solidFill>
                    <a:srgbClr val="002060"/>
                  </a:solidFill>
                </a:ln>
                <a:solidFill>
                  <a:srgbClr val="CCCCFF"/>
                </a:solidFill>
                <a:latin typeface="iCiel Pony" panose="02000000000000000000" pitchFamily="2" charset="0"/>
              </a:rPr>
              <a:t>É</a:t>
            </a:r>
            <a:r>
              <a:rPr lang="vi-VN" sz="7200" dirty="0">
                <a:ln w="19050">
                  <a:solidFill>
                    <a:srgbClr val="002060"/>
                  </a:solidFill>
                </a:ln>
                <a:solidFill>
                  <a:srgbClr val="FFCCFF"/>
                </a:solidFill>
                <a:latin typeface="iCiel Pony" panose="02000000000000000000" pitchFamily="2" charset="0"/>
              </a:rPr>
              <a:t>T</a:t>
            </a:r>
            <a:r>
              <a:rPr lang="vi-VN" sz="7200" dirty="0">
                <a:ln w="19050">
                  <a:solidFill>
                    <a:srgbClr val="002060"/>
                  </a:solidFill>
                </a:ln>
                <a:latin typeface="iCiel Pony" panose="02000000000000000000" pitchFamily="2" charset="0"/>
              </a:rPr>
              <a:t> </a:t>
            </a:r>
            <a:r>
              <a:rPr lang="vi-VN" sz="7200" dirty="0">
                <a:ln w="19050">
                  <a:solidFill>
                    <a:srgbClr val="002060"/>
                  </a:solidFill>
                </a:ln>
                <a:solidFill>
                  <a:srgbClr val="FFCCCC"/>
                </a:solidFill>
                <a:latin typeface="iCiel Pony" panose="02000000000000000000" pitchFamily="2" charset="0"/>
              </a:rPr>
              <a:t>C</a:t>
            </a:r>
            <a:r>
              <a:rPr lang="vi-VN" sz="7200" dirty="0">
                <a:ln w="19050">
                  <a:solidFill>
                    <a:srgbClr val="002060"/>
                  </a:solidFill>
                </a:ln>
                <a:solidFill>
                  <a:srgbClr val="FFFFCC"/>
                </a:solidFill>
                <a:latin typeface="iCiel Pony" panose="02000000000000000000" pitchFamily="2" charset="0"/>
              </a:rPr>
              <a:t>Á</a:t>
            </a:r>
            <a:r>
              <a:rPr lang="vi-VN" sz="7200" dirty="0">
                <a:ln w="19050">
                  <a:solidFill>
                    <a:srgbClr val="002060"/>
                  </a:solidFill>
                </a:ln>
                <a:solidFill>
                  <a:srgbClr val="CCFFCC"/>
                </a:solidFill>
                <a:latin typeface="iCiel Pony" panose="02000000000000000000" pitchFamily="2" charset="0"/>
              </a:rPr>
              <a:t>C</a:t>
            </a:r>
            <a:r>
              <a:rPr lang="vi-VN" sz="7200" dirty="0">
                <a:ln w="19050">
                  <a:solidFill>
                    <a:srgbClr val="002060"/>
                  </a:solidFill>
                </a:ln>
                <a:latin typeface="iCiel Pony" panose="02000000000000000000" pitchFamily="2" charset="0"/>
              </a:rPr>
              <a:t> </a:t>
            </a:r>
            <a:r>
              <a:rPr lang="vi-VN" sz="7200" dirty="0">
                <a:ln w="19050">
                  <a:solidFill>
                    <a:srgbClr val="002060"/>
                  </a:solidFill>
                </a:ln>
                <a:solidFill>
                  <a:srgbClr val="CCFFFF"/>
                </a:solidFill>
                <a:latin typeface="iCiel Pony" panose="02000000000000000000" pitchFamily="2" charset="0"/>
              </a:rPr>
              <a:t>Ý</a:t>
            </a:r>
            <a:r>
              <a:rPr lang="vi-VN" sz="7200" dirty="0">
                <a:ln w="19050">
                  <a:solidFill>
                    <a:srgbClr val="002060"/>
                  </a:solidFill>
                </a:ln>
                <a:latin typeface="iCiel Pony" panose="02000000000000000000" pitchFamily="2" charset="0"/>
              </a:rPr>
              <a:t> </a:t>
            </a:r>
            <a:r>
              <a:rPr lang="vi-VN" sz="7200" dirty="0">
                <a:ln w="19050">
                  <a:solidFill>
                    <a:srgbClr val="002060"/>
                  </a:solidFill>
                </a:ln>
                <a:solidFill>
                  <a:srgbClr val="CCCCFF"/>
                </a:solidFill>
                <a:latin typeface="iCiel Pony" panose="02000000000000000000" pitchFamily="2" charset="0"/>
              </a:rPr>
              <a:t>K</a:t>
            </a:r>
            <a:r>
              <a:rPr lang="vi-VN" sz="7200" dirty="0">
                <a:ln w="19050">
                  <a:solidFill>
                    <a:srgbClr val="002060"/>
                  </a:solidFill>
                </a:ln>
                <a:solidFill>
                  <a:srgbClr val="FFCCFF"/>
                </a:solidFill>
                <a:latin typeface="iCiel Pony" panose="02000000000000000000" pitchFamily="2" charset="0"/>
              </a:rPr>
              <a:t>I</a:t>
            </a:r>
            <a:r>
              <a:rPr lang="vi-VN" sz="7200" dirty="0">
                <a:ln w="19050">
                  <a:solidFill>
                    <a:srgbClr val="002060"/>
                  </a:solidFill>
                </a:ln>
                <a:solidFill>
                  <a:srgbClr val="FFCCCC"/>
                </a:solidFill>
                <a:latin typeface="iCiel Pony" panose="02000000000000000000" pitchFamily="2" charset="0"/>
              </a:rPr>
              <a:t>Ế</a:t>
            </a:r>
            <a:r>
              <a:rPr lang="vi-VN" sz="7200" dirty="0">
                <a:ln w="19050">
                  <a:solidFill>
                    <a:srgbClr val="002060"/>
                  </a:solidFill>
                </a:ln>
                <a:solidFill>
                  <a:srgbClr val="FFFFCC"/>
                </a:solidFill>
                <a:latin typeface="iCiel Pony" panose="02000000000000000000" pitchFamily="2" charset="0"/>
              </a:rPr>
              <a:t>N</a:t>
            </a:r>
            <a:endParaRPr lang="en-US" sz="7200" dirty="0">
              <a:ln w="19050">
                <a:solidFill>
                  <a:srgbClr val="002060"/>
                </a:solidFill>
              </a:ln>
              <a:solidFill>
                <a:srgbClr val="FFFFCC"/>
              </a:solidFill>
              <a:latin typeface="iCiel Pony" panose="02000000000000000000" pitchFamily="2" charset="0"/>
            </a:endParaRPr>
          </a:p>
        </p:txBody>
      </p:sp>
      <p:pic>
        <p:nvPicPr>
          <p:cNvPr id="10" name="Picture 9" descr="A cartoon of a child holding a book&#10;&#10;Description automatically generated with medium confidence">
            <a:extLst>
              <a:ext uri="{FF2B5EF4-FFF2-40B4-BE49-F238E27FC236}">
                <a16:creationId xmlns:a16="http://schemas.microsoft.com/office/drawing/2014/main" xmlns="" id="{61E449EB-862D-AA4F-4D2B-B6F0AEB4A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93" y="2781290"/>
            <a:ext cx="4104162" cy="4076710"/>
          </a:xfrm>
          <a:prstGeom prst="rect">
            <a:avLst/>
          </a:prstGeom>
        </p:spPr>
      </p:pic>
      <p:grpSp>
        <p:nvGrpSpPr>
          <p:cNvPr id="9" name="Group 8">
            <a:extLst>
              <a:ext uri="{FF2B5EF4-FFF2-40B4-BE49-F238E27FC236}">
                <a16:creationId xmlns:a16="http://schemas.microsoft.com/office/drawing/2014/main" xmlns="" id="{159B345C-9AB0-38B3-71CD-3A78704F2E1E}"/>
              </a:ext>
            </a:extLst>
          </p:cNvPr>
          <p:cNvGrpSpPr/>
          <p:nvPr/>
        </p:nvGrpSpPr>
        <p:grpSpPr>
          <a:xfrm>
            <a:off x="3565071" y="447955"/>
            <a:ext cx="5620875" cy="1027021"/>
            <a:chOff x="3565071" y="447955"/>
            <a:chExt cx="5620875" cy="1027021"/>
          </a:xfrm>
        </p:grpSpPr>
        <p:sp>
          <p:nvSpPr>
            <p:cNvPr id="11" name="TextBox 10">
              <a:extLst>
                <a:ext uri="{FF2B5EF4-FFF2-40B4-BE49-F238E27FC236}">
                  <a16:creationId xmlns:a16="http://schemas.microsoft.com/office/drawing/2014/main" xmlns="" id="{09CD23C1-D21B-7D73-FFFE-FCDC7956D8F2}"/>
                </a:ext>
              </a:extLst>
            </p:cNvPr>
            <p:cNvSpPr txBox="1"/>
            <p:nvPr/>
          </p:nvSpPr>
          <p:spPr>
            <a:xfrm>
              <a:off x="3565071" y="447955"/>
              <a:ext cx="5620875" cy="1015663"/>
            </a:xfrm>
            <a:prstGeom prst="rect">
              <a:avLst/>
            </a:prstGeom>
            <a:noFill/>
            <a:effectLst>
              <a:glow rad="228600">
                <a:schemeClr val="accent3">
                  <a:satMod val="175000"/>
                  <a:alpha val="40000"/>
                </a:schemeClr>
              </a:glow>
            </a:effectLst>
          </p:spPr>
          <p:txBody>
            <a:bodyPr wrap="square" rtlCol="0">
              <a:spAutoFit/>
            </a:bodyPr>
            <a:lstStyle/>
            <a:p>
              <a:pPr algn="ctr"/>
              <a:r>
                <a:rPr lang="vi-VN" sz="60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ĐỘNG 5</a:t>
              </a:r>
              <a:endParaRPr lang="en-US" sz="80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sp>
          <p:nvSpPr>
            <p:cNvPr id="12" name="TextBox 11">
              <a:extLst>
                <a:ext uri="{FF2B5EF4-FFF2-40B4-BE49-F238E27FC236}">
                  <a16:creationId xmlns:a16="http://schemas.microsoft.com/office/drawing/2014/main" xmlns="" id="{2B235AF6-F5FA-380C-3091-CA3777114EDF}"/>
                </a:ext>
              </a:extLst>
            </p:cNvPr>
            <p:cNvSpPr txBox="1"/>
            <p:nvPr/>
          </p:nvSpPr>
          <p:spPr>
            <a:xfrm>
              <a:off x="3565071" y="459313"/>
              <a:ext cx="5605889" cy="1015663"/>
            </a:xfrm>
            <a:prstGeom prst="rect">
              <a:avLst/>
            </a:prstGeom>
            <a:noFill/>
            <a:effectLst>
              <a:glow rad="228600">
                <a:schemeClr val="accent3">
                  <a:satMod val="175000"/>
                  <a:alpha val="40000"/>
                </a:schemeClr>
              </a:glow>
            </a:effectLst>
          </p:spPr>
          <p:txBody>
            <a:bodyPr wrap="square" rtlCol="0">
              <a:spAutoFit/>
            </a:bodyPr>
            <a:lstStyle/>
            <a:p>
              <a:pPr algn="ctr"/>
              <a:r>
                <a:rPr lang="vi-VN" sz="60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ĐỘNG 5</a:t>
              </a:r>
              <a:endParaRPr lang="en-US" sz="80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519565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10000"/>
                                  </p:iterate>
                                  <p:childTnLst>
                                    <p:animMotion origin="layout" path="M 3.33333E-6 4.81481E-6 L 3.33333E-6 -0.07223 " pathEditMode="relative" rAng="0" ptsTypes="AA">
                                      <p:cBhvr>
                                        <p:cTn id="17" dur="250" accel="50000" decel="50000" autoRev="1" fill="hold">
                                          <p:stCondLst>
                                            <p:cond delay="0"/>
                                          </p:stCondLst>
                                        </p:cTn>
                                        <p:tgtEl>
                                          <p:spTgt spid="7"/>
                                        </p:tgtEl>
                                        <p:attrNameLst>
                                          <p:attrName>ppt_x</p:attrName>
                                          <p:attrName>ppt_y</p:attrName>
                                        </p:attrNameLst>
                                      </p:cBhvr>
                                      <p:rCtr x="0" y="-3611"/>
                                    </p:animMotion>
                                    <p:animRot by="1500000">
                                      <p:cBhvr>
                                        <p:cTn id="18" dur="125" fill="hold">
                                          <p:stCondLst>
                                            <p:cond delay="0"/>
                                          </p:stCondLst>
                                        </p:cTn>
                                        <p:tgtEl>
                                          <p:spTgt spid="7"/>
                                        </p:tgtEl>
                                        <p:attrNameLst>
                                          <p:attrName>r</p:attrName>
                                        </p:attrNameLst>
                                      </p:cBhvr>
                                    </p:animRot>
                                    <p:animRot by="-1500000">
                                      <p:cBhvr>
                                        <p:cTn id="19" dur="125" fill="hold">
                                          <p:stCondLst>
                                            <p:cond delay="125"/>
                                          </p:stCondLst>
                                        </p:cTn>
                                        <p:tgtEl>
                                          <p:spTgt spid="7"/>
                                        </p:tgtEl>
                                        <p:attrNameLst>
                                          <p:attrName>r</p:attrName>
                                        </p:attrNameLst>
                                      </p:cBhvr>
                                    </p:animRot>
                                    <p:animRot by="-1500000">
                                      <p:cBhvr>
                                        <p:cTn id="20" dur="125" fill="hold">
                                          <p:stCondLst>
                                            <p:cond delay="250"/>
                                          </p:stCondLst>
                                        </p:cTn>
                                        <p:tgtEl>
                                          <p:spTgt spid="7"/>
                                        </p:tgtEl>
                                        <p:attrNameLst>
                                          <p:attrName>r</p:attrName>
                                        </p:attrNameLst>
                                      </p:cBhvr>
                                    </p:animRot>
                                    <p:animRot by="1500000">
                                      <p:cBhvr>
                                        <p:cTn id="21"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2"/>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30" name="Group 29">
            <a:extLst>
              <a:ext uri="{FF2B5EF4-FFF2-40B4-BE49-F238E27FC236}">
                <a16:creationId xmlns:a16="http://schemas.microsoft.com/office/drawing/2014/main" xmlns="" id="{1392984D-050A-9B75-6FB5-875665D3A48D}"/>
              </a:ext>
            </a:extLst>
          </p:cNvPr>
          <p:cNvGrpSpPr/>
          <p:nvPr/>
        </p:nvGrpSpPr>
        <p:grpSpPr>
          <a:xfrm>
            <a:off x="611704" y="1685035"/>
            <a:ext cx="4927385" cy="1454581"/>
            <a:chOff x="611704" y="1685035"/>
            <a:chExt cx="4927385" cy="1454581"/>
          </a:xfrm>
        </p:grpSpPr>
        <p:grpSp>
          <p:nvGrpSpPr>
            <p:cNvPr id="27" name="Group 26">
              <a:extLst>
                <a:ext uri="{FF2B5EF4-FFF2-40B4-BE49-F238E27FC236}">
                  <a16:creationId xmlns:a16="http://schemas.microsoft.com/office/drawing/2014/main" xmlns="" id="{ACE409CF-50CF-55F6-5048-0DF991D4574D}"/>
                </a:ext>
              </a:extLst>
            </p:cNvPr>
            <p:cNvGrpSpPr/>
            <p:nvPr/>
          </p:nvGrpSpPr>
          <p:grpSpPr>
            <a:xfrm>
              <a:off x="611704" y="1685035"/>
              <a:ext cx="4702629" cy="1220786"/>
              <a:chOff x="611704" y="1685035"/>
              <a:chExt cx="4702629" cy="1220786"/>
            </a:xfrm>
          </p:grpSpPr>
          <p:sp>
            <p:nvSpPr>
              <p:cNvPr id="24" name="Rectangle: Rounded Corners 23">
                <a:extLst>
                  <a:ext uri="{FF2B5EF4-FFF2-40B4-BE49-F238E27FC236}">
                    <a16:creationId xmlns:a16="http://schemas.microsoft.com/office/drawing/2014/main" xmlns="" id="{C1AAE4DF-B7D4-3E80-4705-7EF831158309}"/>
                  </a:ext>
                </a:extLst>
              </p:cNvPr>
              <p:cNvSpPr/>
              <p:nvPr/>
            </p:nvSpPr>
            <p:spPr>
              <a:xfrm>
                <a:off x="611704" y="1751097"/>
                <a:ext cx="4702629" cy="1154724"/>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D4E2D7FA-913D-378B-C1BB-F44A134DDAF0}"/>
                  </a:ext>
                </a:extLst>
              </p:cNvPr>
              <p:cNvSpPr/>
              <p:nvPr/>
            </p:nvSpPr>
            <p:spPr>
              <a:xfrm>
                <a:off x="804717" y="1910157"/>
                <a:ext cx="4307679" cy="899915"/>
              </a:xfrm>
              <a:prstGeom prst="roundRect">
                <a:avLst/>
              </a:prstGeom>
              <a:solidFill>
                <a:srgbClr val="FFCC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Tiết kiệm tiền là keo kiệt.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xmlns="" id="{07110C6F-0948-2FFC-BAA1-02FBAB1A7723}"/>
                  </a:ext>
                </a:extLst>
              </p:cNvPr>
              <p:cNvSpPr/>
              <p:nvPr/>
            </p:nvSpPr>
            <p:spPr>
              <a:xfrm>
                <a:off x="2716874" y="1685035"/>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1</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9" name="Picture 28" descr="A yellow school bus on a black background&#10;&#10;Description automatically generated">
              <a:extLst>
                <a:ext uri="{FF2B5EF4-FFF2-40B4-BE49-F238E27FC236}">
                  <a16:creationId xmlns:a16="http://schemas.microsoft.com/office/drawing/2014/main" xmlns="" id="{2FF93DE2-9C51-DF28-9830-3FC822A710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54" t="33136" r="27091" b="35504"/>
            <a:stretch/>
          </p:blipFill>
          <p:spPr>
            <a:xfrm>
              <a:off x="4557891" y="2480095"/>
              <a:ext cx="981198" cy="659521"/>
            </a:xfrm>
            <a:prstGeom prst="rect">
              <a:avLst/>
            </a:prstGeom>
          </p:spPr>
        </p:pic>
      </p:grpSp>
      <p:grpSp>
        <p:nvGrpSpPr>
          <p:cNvPr id="32" name="Group 31">
            <a:extLst>
              <a:ext uri="{FF2B5EF4-FFF2-40B4-BE49-F238E27FC236}">
                <a16:creationId xmlns:a16="http://schemas.microsoft.com/office/drawing/2014/main" xmlns="" id="{8B224E1D-6CF6-2C57-473A-5A97CEB01850}"/>
              </a:ext>
            </a:extLst>
          </p:cNvPr>
          <p:cNvGrpSpPr/>
          <p:nvPr/>
        </p:nvGrpSpPr>
        <p:grpSpPr>
          <a:xfrm>
            <a:off x="6302386" y="1560021"/>
            <a:ext cx="5265447" cy="1589591"/>
            <a:chOff x="170238" y="1575851"/>
            <a:chExt cx="5265447" cy="1589591"/>
          </a:xfrm>
        </p:grpSpPr>
        <p:grpSp>
          <p:nvGrpSpPr>
            <p:cNvPr id="33" name="Group 32">
              <a:extLst>
                <a:ext uri="{FF2B5EF4-FFF2-40B4-BE49-F238E27FC236}">
                  <a16:creationId xmlns:a16="http://schemas.microsoft.com/office/drawing/2014/main" xmlns="" id="{97CA029F-7685-7FB1-47D4-C472BCC6A02E}"/>
                </a:ext>
              </a:extLst>
            </p:cNvPr>
            <p:cNvGrpSpPr/>
            <p:nvPr/>
          </p:nvGrpSpPr>
          <p:grpSpPr>
            <a:xfrm>
              <a:off x="170238" y="1575851"/>
              <a:ext cx="5144095" cy="1329970"/>
              <a:chOff x="170238" y="1575851"/>
              <a:chExt cx="5144095" cy="1329970"/>
            </a:xfrm>
          </p:grpSpPr>
          <p:sp>
            <p:nvSpPr>
              <p:cNvPr id="35" name="Rectangle: Rounded Corners 34">
                <a:extLst>
                  <a:ext uri="{FF2B5EF4-FFF2-40B4-BE49-F238E27FC236}">
                    <a16:creationId xmlns:a16="http://schemas.microsoft.com/office/drawing/2014/main" xmlns="" id="{6E7AEAC5-0E81-3663-56DC-FB5539EA0A57}"/>
                  </a:ext>
                </a:extLst>
              </p:cNvPr>
              <p:cNvSpPr/>
              <p:nvPr/>
            </p:nvSpPr>
            <p:spPr>
              <a:xfrm>
                <a:off x="170238" y="1751097"/>
                <a:ext cx="5144095" cy="115472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xmlns="" id="{CCAFAA93-B213-11C4-D695-93818A96FC71}"/>
                  </a:ext>
                </a:extLst>
              </p:cNvPr>
              <p:cNvSpPr/>
              <p:nvPr/>
            </p:nvSpPr>
            <p:spPr>
              <a:xfrm>
                <a:off x="300203" y="1897020"/>
                <a:ext cx="4770378" cy="899915"/>
              </a:xfrm>
              <a:prstGeom prst="roundRect">
                <a:avLst/>
              </a:prstGeom>
              <a:solidFill>
                <a:srgbClr val="CCFFCC"/>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Chỉ những người nghèo mới cần bảo quản và tiết kiệm tiền.</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xmlns="" id="{293C0936-A51B-BFE6-3FA6-37F066B982D8}"/>
                  </a:ext>
                </a:extLst>
              </p:cNvPr>
              <p:cNvSpPr/>
              <p:nvPr/>
            </p:nvSpPr>
            <p:spPr>
              <a:xfrm>
                <a:off x="2430269" y="1575851"/>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2</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xmlns="" id="{D9E3FE22-924B-BB08-02A9-96A03590B3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396" t="23617" r="27997" b="33048"/>
            <a:stretch/>
          </p:blipFill>
          <p:spPr>
            <a:xfrm>
              <a:off x="4661294" y="2413122"/>
              <a:ext cx="774391" cy="752320"/>
            </a:xfrm>
            <a:prstGeom prst="rect">
              <a:avLst/>
            </a:prstGeom>
          </p:spPr>
        </p:pic>
      </p:grpSp>
      <p:grpSp>
        <p:nvGrpSpPr>
          <p:cNvPr id="38" name="Group 37">
            <a:extLst>
              <a:ext uri="{FF2B5EF4-FFF2-40B4-BE49-F238E27FC236}">
                <a16:creationId xmlns:a16="http://schemas.microsoft.com/office/drawing/2014/main" xmlns="" id="{0BD9AEA7-468C-D31E-FFB4-555C82DE579B}"/>
              </a:ext>
            </a:extLst>
          </p:cNvPr>
          <p:cNvGrpSpPr/>
          <p:nvPr/>
        </p:nvGrpSpPr>
        <p:grpSpPr>
          <a:xfrm>
            <a:off x="605684" y="3297194"/>
            <a:ext cx="4744444" cy="1352371"/>
            <a:chOff x="611704" y="1685035"/>
            <a:chExt cx="4744444" cy="1352371"/>
          </a:xfrm>
        </p:grpSpPr>
        <p:grpSp>
          <p:nvGrpSpPr>
            <p:cNvPr id="39" name="Group 38">
              <a:extLst>
                <a:ext uri="{FF2B5EF4-FFF2-40B4-BE49-F238E27FC236}">
                  <a16:creationId xmlns:a16="http://schemas.microsoft.com/office/drawing/2014/main" xmlns="" id="{97BCED13-8969-3423-A7BB-A5DB20AEB625}"/>
                </a:ext>
              </a:extLst>
            </p:cNvPr>
            <p:cNvGrpSpPr/>
            <p:nvPr/>
          </p:nvGrpSpPr>
          <p:grpSpPr>
            <a:xfrm>
              <a:off x="611704" y="1685035"/>
              <a:ext cx="4702629" cy="1220786"/>
              <a:chOff x="611704" y="1685035"/>
              <a:chExt cx="4702629" cy="1220786"/>
            </a:xfrm>
          </p:grpSpPr>
          <p:sp>
            <p:nvSpPr>
              <p:cNvPr id="41" name="Rectangle: Rounded Corners 40">
                <a:extLst>
                  <a:ext uri="{FF2B5EF4-FFF2-40B4-BE49-F238E27FC236}">
                    <a16:creationId xmlns:a16="http://schemas.microsoft.com/office/drawing/2014/main" xmlns="" id="{2B39A1E5-82D9-405F-57C0-AF97453AA19A}"/>
                  </a:ext>
                </a:extLst>
              </p:cNvPr>
              <p:cNvSpPr/>
              <p:nvPr/>
            </p:nvSpPr>
            <p:spPr>
              <a:xfrm>
                <a:off x="611704" y="1751097"/>
                <a:ext cx="4702629" cy="1154724"/>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xmlns="" id="{4ED93120-2730-0D96-AF5D-8B3AB6BF4F0F}"/>
                  </a:ext>
                </a:extLst>
              </p:cNvPr>
              <p:cNvSpPr/>
              <p:nvPr/>
            </p:nvSpPr>
            <p:spPr>
              <a:xfrm>
                <a:off x="804717" y="1910157"/>
                <a:ext cx="4307679" cy="899915"/>
              </a:xfrm>
              <a:prstGeom prst="roundRect">
                <a:avLst/>
              </a:prstGeom>
              <a:solidFill>
                <a:srgbClr val="FFCC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Chỉ cần bảo quản và tiết kiệm tiền của bản thân.</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xmlns="" id="{F2C0141C-F303-F7E4-C585-4231AB6892BB}"/>
                  </a:ext>
                </a:extLst>
              </p:cNvPr>
              <p:cNvSpPr/>
              <p:nvPr/>
            </p:nvSpPr>
            <p:spPr>
              <a:xfrm>
                <a:off x="2716874" y="1685035"/>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3</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0" name="Picture 39">
              <a:extLst>
                <a:ext uri="{FF2B5EF4-FFF2-40B4-BE49-F238E27FC236}">
                  <a16:creationId xmlns:a16="http://schemas.microsoft.com/office/drawing/2014/main" xmlns="" id="{B70CA7B5-BAE6-499B-BE90-F0AA6A2A89AC}"/>
                </a:ext>
              </a:extLst>
            </p:cNvPr>
            <p:cNvPicPr>
              <a:picLocks noChangeAspect="1"/>
            </p:cNvPicPr>
            <p:nvPr/>
          </p:nvPicPr>
          <p:blipFill>
            <a:blip r:embed="rId9" cstate="print">
              <a:extLst>
                <a:ext uri="{28A0092B-C50C-407E-A947-70E740481C1C}">
                  <a14:useLocalDpi xmlns:a14="http://schemas.microsoft.com/office/drawing/2010/main" val="0"/>
                </a:ext>
              </a:extLst>
            </a:blip>
            <a:srcRect t="16392" b="16392"/>
            <a:stretch/>
          </p:blipFill>
          <p:spPr>
            <a:xfrm>
              <a:off x="4374950" y="2377885"/>
              <a:ext cx="981198" cy="659521"/>
            </a:xfrm>
            <a:prstGeom prst="rect">
              <a:avLst/>
            </a:prstGeom>
          </p:spPr>
        </p:pic>
      </p:grpSp>
      <p:grpSp>
        <p:nvGrpSpPr>
          <p:cNvPr id="44" name="Group 43">
            <a:extLst>
              <a:ext uri="{FF2B5EF4-FFF2-40B4-BE49-F238E27FC236}">
                <a16:creationId xmlns:a16="http://schemas.microsoft.com/office/drawing/2014/main" xmlns="" id="{4152CD88-77B1-EE46-9594-0D509C7FC05F}"/>
              </a:ext>
            </a:extLst>
          </p:cNvPr>
          <p:cNvGrpSpPr/>
          <p:nvPr/>
        </p:nvGrpSpPr>
        <p:grpSpPr>
          <a:xfrm>
            <a:off x="6302386" y="3179136"/>
            <a:ext cx="5288773" cy="1423589"/>
            <a:chOff x="170238" y="1603147"/>
            <a:chExt cx="5288773" cy="1423589"/>
          </a:xfrm>
        </p:grpSpPr>
        <p:grpSp>
          <p:nvGrpSpPr>
            <p:cNvPr id="45" name="Group 44">
              <a:extLst>
                <a:ext uri="{FF2B5EF4-FFF2-40B4-BE49-F238E27FC236}">
                  <a16:creationId xmlns:a16="http://schemas.microsoft.com/office/drawing/2014/main" xmlns="" id="{9B277138-6A39-15E5-3A64-4B9AAA0FB65B}"/>
                </a:ext>
              </a:extLst>
            </p:cNvPr>
            <p:cNvGrpSpPr/>
            <p:nvPr/>
          </p:nvGrpSpPr>
          <p:grpSpPr>
            <a:xfrm>
              <a:off x="170238" y="1603147"/>
              <a:ext cx="5144095" cy="1302674"/>
              <a:chOff x="170238" y="1603147"/>
              <a:chExt cx="5144095" cy="1302674"/>
            </a:xfrm>
          </p:grpSpPr>
          <p:sp>
            <p:nvSpPr>
              <p:cNvPr id="47" name="Rectangle: Rounded Corners 46">
                <a:extLst>
                  <a:ext uri="{FF2B5EF4-FFF2-40B4-BE49-F238E27FC236}">
                    <a16:creationId xmlns:a16="http://schemas.microsoft.com/office/drawing/2014/main" xmlns="" id="{7673DA7B-6B77-7B90-246E-9259A1A0D1ED}"/>
                  </a:ext>
                </a:extLst>
              </p:cNvPr>
              <p:cNvSpPr/>
              <p:nvPr/>
            </p:nvSpPr>
            <p:spPr>
              <a:xfrm>
                <a:off x="170238" y="1751097"/>
                <a:ext cx="5144095" cy="115472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xmlns="" id="{7CF83361-EA64-D067-227A-AB214EF0E78D}"/>
                  </a:ext>
                </a:extLst>
              </p:cNvPr>
              <p:cNvSpPr/>
              <p:nvPr/>
            </p:nvSpPr>
            <p:spPr>
              <a:xfrm>
                <a:off x="342019" y="1910157"/>
                <a:ext cx="4755048" cy="899915"/>
              </a:xfrm>
              <a:prstGeom prst="roundRect">
                <a:avLst/>
              </a:prstGeom>
              <a:solidFill>
                <a:srgbClr val="CCFFCC"/>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Không cần bảo quản đồ dùng được cho, tặng.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xmlns="" id="{B441B97B-5B65-176C-0A49-9DE1291E3213}"/>
                  </a:ext>
                </a:extLst>
              </p:cNvPr>
              <p:cNvSpPr/>
              <p:nvPr/>
            </p:nvSpPr>
            <p:spPr>
              <a:xfrm>
                <a:off x="2716874" y="1603147"/>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4</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6" name="Picture 45">
              <a:extLst>
                <a:ext uri="{FF2B5EF4-FFF2-40B4-BE49-F238E27FC236}">
                  <a16:creationId xmlns:a16="http://schemas.microsoft.com/office/drawing/2014/main" xmlns="" id="{C8BA7407-9AFC-93A4-A88D-C25F702558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769" b="16392"/>
            <a:stretch/>
          </p:blipFill>
          <p:spPr>
            <a:xfrm>
              <a:off x="4477813" y="2312039"/>
              <a:ext cx="981198" cy="714697"/>
            </a:xfrm>
            <a:prstGeom prst="rect">
              <a:avLst/>
            </a:prstGeom>
          </p:spPr>
        </p:pic>
      </p:grpSp>
      <p:grpSp>
        <p:nvGrpSpPr>
          <p:cNvPr id="50" name="Group 49">
            <a:extLst>
              <a:ext uri="{FF2B5EF4-FFF2-40B4-BE49-F238E27FC236}">
                <a16:creationId xmlns:a16="http://schemas.microsoft.com/office/drawing/2014/main" xmlns="" id="{9482C1CC-97FA-03FC-A9C0-26B6DDEE4237}"/>
              </a:ext>
            </a:extLst>
          </p:cNvPr>
          <p:cNvGrpSpPr/>
          <p:nvPr/>
        </p:nvGrpSpPr>
        <p:grpSpPr>
          <a:xfrm>
            <a:off x="611704" y="4868673"/>
            <a:ext cx="4927385" cy="1462079"/>
            <a:chOff x="611704" y="1685035"/>
            <a:chExt cx="4927385" cy="1462079"/>
          </a:xfrm>
        </p:grpSpPr>
        <p:grpSp>
          <p:nvGrpSpPr>
            <p:cNvPr id="51" name="Group 50">
              <a:extLst>
                <a:ext uri="{FF2B5EF4-FFF2-40B4-BE49-F238E27FC236}">
                  <a16:creationId xmlns:a16="http://schemas.microsoft.com/office/drawing/2014/main" xmlns="" id="{23D9CC8E-780C-ABE6-7137-9E2991884266}"/>
                </a:ext>
              </a:extLst>
            </p:cNvPr>
            <p:cNvGrpSpPr/>
            <p:nvPr/>
          </p:nvGrpSpPr>
          <p:grpSpPr>
            <a:xfrm>
              <a:off x="611704" y="1685035"/>
              <a:ext cx="4927385" cy="1220786"/>
              <a:chOff x="611704" y="1685035"/>
              <a:chExt cx="4927385" cy="1220786"/>
            </a:xfrm>
          </p:grpSpPr>
          <p:sp>
            <p:nvSpPr>
              <p:cNvPr id="53" name="Rectangle: Rounded Corners 52">
                <a:extLst>
                  <a:ext uri="{FF2B5EF4-FFF2-40B4-BE49-F238E27FC236}">
                    <a16:creationId xmlns:a16="http://schemas.microsoft.com/office/drawing/2014/main" xmlns="" id="{6323C99B-4F44-FF84-92BA-46CBE19B7019}"/>
                  </a:ext>
                </a:extLst>
              </p:cNvPr>
              <p:cNvSpPr/>
              <p:nvPr/>
            </p:nvSpPr>
            <p:spPr>
              <a:xfrm>
                <a:off x="611704" y="1751097"/>
                <a:ext cx="4927385" cy="1154724"/>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4" name="Rectangle: Rounded Corners 53">
                <a:extLst>
                  <a:ext uri="{FF2B5EF4-FFF2-40B4-BE49-F238E27FC236}">
                    <a16:creationId xmlns:a16="http://schemas.microsoft.com/office/drawing/2014/main" xmlns="" id="{C6EB91AE-273E-D2A1-C82F-ED9A748AF354}"/>
                  </a:ext>
                </a:extLst>
              </p:cNvPr>
              <p:cNvSpPr/>
              <p:nvPr/>
            </p:nvSpPr>
            <p:spPr>
              <a:xfrm>
                <a:off x="804717" y="1910157"/>
                <a:ext cx="4513559" cy="899915"/>
              </a:xfrm>
              <a:prstGeom prst="roundRect">
                <a:avLst/>
              </a:prstGeom>
              <a:solidFill>
                <a:srgbClr val="FFCC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Chúng ta có thể sử dụng tiền để giúp đơc người khác.</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5" name="Oval 54">
                <a:extLst>
                  <a:ext uri="{FF2B5EF4-FFF2-40B4-BE49-F238E27FC236}">
                    <a16:creationId xmlns:a16="http://schemas.microsoft.com/office/drawing/2014/main" xmlns="" id="{A599BC7B-DF4C-2F47-AAB4-4368B4B1F25B}"/>
                  </a:ext>
                </a:extLst>
              </p:cNvPr>
              <p:cNvSpPr/>
              <p:nvPr/>
            </p:nvSpPr>
            <p:spPr>
              <a:xfrm>
                <a:off x="2716874" y="1685035"/>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5</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2" name="Picture 51">
              <a:extLst>
                <a:ext uri="{FF2B5EF4-FFF2-40B4-BE49-F238E27FC236}">
                  <a16:creationId xmlns:a16="http://schemas.microsoft.com/office/drawing/2014/main" xmlns="" id="{510B36E4-5C99-745B-BD3B-03972A9103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642" b="7919"/>
            <a:stretch/>
          </p:blipFill>
          <p:spPr>
            <a:xfrm>
              <a:off x="4447485" y="2298974"/>
              <a:ext cx="981198" cy="848140"/>
            </a:xfrm>
            <a:prstGeom prst="rect">
              <a:avLst/>
            </a:prstGeom>
          </p:spPr>
        </p:pic>
      </p:grpSp>
      <p:grpSp>
        <p:nvGrpSpPr>
          <p:cNvPr id="56" name="Group 55">
            <a:extLst>
              <a:ext uri="{FF2B5EF4-FFF2-40B4-BE49-F238E27FC236}">
                <a16:creationId xmlns:a16="http://schemas.microsoft.com/office/drawing/2014/main" xmlns="" id="{41379975-CCD3-B1AB-C003-42D8C99EF550}"/>
              </a:ext>
            </a:extLst>
          </p:cNvPr>
          <p:cNvGrpSpPr/>
          <p:nvPr/>
        </p:nvGrpSpPr>
        <p:grpSpPr>
          <a:xfrm>
            <a:off x="6351470" y="4784603"/>
            <a:ext cx="5272336" cy="1364361"/>
            <a:chOff x="219322" y="1616795"/>
            <a:chExt cx="5272336" cy="1364361"/>
          </a:xfrm>
        </p:grpSpPr>
        <p:grpSp>
          <p:nvGrpSpPr>
            <p:cNvPr id="57" name="Group 56">
              <a:extLst>
                <a:ext uri="{FF2B5EF4-FFF2-40B4-BE49-F238E27FC236}">
                  <a16:creationId xmlns:a16="http://schemas.microsoft.com/office/drawing/2014/main" xmlns="" id="{F8A590F2-4E74-4647-B11C-1402E82FE836}"/>
                </a:ext>
              </a:extLst>
            </p:cNvPr>
            <p:cNvGrpSpPr/>
            <p:nvPr/>
          </p:nvGrpSpPr>
          <p:grpSpPr>
            <a:xfrm>
              <a:off x="219322" y="1616795"/>
              <a:ext cx="5095011" cy="1289026"/>
              <a:chOff x="219322" y="1616795"/>
              <a:chExt cx="5095011" cy="1289026"/>
            </a:xfrm>
          </p:grpSpPr>
          <p:sp>
            <p:nvSpPr>
              <p:cNvPr id="59" name="Rectangle: Rounded Corners 58">
                <a:extLst>
                  <a:ext uri="{FF2B5EF4-FFF2-40B4-BE49-F238E27FC236}">
                    <a16:creationId xmlns:a16="http://schemas.microsoft.com/office/drawing/2014/main" xmlns="" id="{54FAF076-40DD-2858-9D4D-B10434127D09}"/>
                  </a:ext>
                </a:extLst>
              </p:cNvPr>
              <p:cNvSpPr/>
              <p:nvPr/>
            </p:nvSpPr>
            <p:spPr>
              <a:xfrm>
                <a:off x="219322" y="1751097"/>
                <a:ext cx="5095011" cy="115472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xmlns="" id="{F97945AA-DDB9-8E8A-8387-F0EB810D3E53}"/>
                  </a:ext>
                </a:extLst>
              </p:cNvPr>
              <p:cNvSpPr/>
              <p:nvPr/>
            </p:nvSpPr>
            <p:spPr>
              <a:xfrm>
                <a:off x="445289" y="1910157"/>
                <a:ext cx="4667107" cy="899915"/>
              </a:xfrm>
              <a:prstGeom prst="roundRect">
                <a:avLst/>
              </a:prstGeom>
              <a:solidFill>
                <a:srgbClr val="CCFFCC"/>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Bảo quản tiền là quý trọng thành quả lao động.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1" name="Oval 60">
                <a:extLst>
                  <a:ext uri="{FF2B5EF4-FFF2-40B4-BE49-F238E27FC236}">
                    <a16:creationId xmlns:a16="http://schemas.microsoft.com/office/drawing/2014/main" xmlns="" id="{93C11563-3942-E30A-E5C7-BCDFB3ABDC8D}"/>
                  </a:ext>
                </a:extLst>
              </p:cNvPr>
              <p:cNvSpPr/>
              <p:nvPr/>
            </p:nvSpPr>
            <p:spPr>
              <a:xfrm>
                <a:off x="2689578" y="1616795"/>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6</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8" name="Picture 57">
              <a:extLst>
                <a:ext uri="{FF2B5EF4-FFF2-40B4-BE49-F238E27FC236}">
                  <a16:creationId xmlns:a16="http://schemas.microsoft.com/office/drawing/2014/main" xmlns="" id="{9FFEF786-6CCB-4C8B-BCCE-C6CA57E8B868}"/>
                </a:ext>
              </a:extLst>
            </p:cNvPr>
            <p:cNvPicPr>
              <a:picLocks noChangeAspect="1"/>
            </p:cNvPicPr>
            <p:nvPr/>
          </p:nvPicPr>
          <p:blipFill>
            <a:blip r:embed="rId12" cstate="print">
              <a:extLst>
                <a:ext uri="{28A0092B-C50C-407E-A947-70E740481C1C}">
                  <a14:useLocalDpi xmlns:a14="http://schemas.microsoft.com/office/drawing/2010/main" val="0"/>
                </a:ext>
              </a:extLst>
            </a:blip>
            <a:srcRect t="16392" b="16392"/>
            <a:stretch/>
          </p:blipFill>
          <p:spPr>
            <a:xfrm>
              <a:off x="4510460" y="2321635"/>
              <a:ext cx="981198" cy="659521"/>
            </a:xfrm>
            <a:prstGeom prst="rect">
              <a:avLst/>
            </a:prstGeom>
          </p:spPr>
        </p:pic>
      </p:grpSp>
      <p:grpSp>
        <p:nvGrpSpPr>
          <p:cNvPr id="64" name="Group 63">
            <a:extLst>
              <a:ext uri="{FF2B5EF4-FFF2-40B4-BE49-F238E27FC236}">
                <a16:creationId xmlns:a16="http://schemas.microsoft.com/office/drawing/2014/main" xmlns="" id="{1999B59D-B8E5-8584-2625-768CADA1CDE5}"/>
              </a:ext>
            </a:extLst>
          </p:cNvPr>
          <p:cNvGrpSpPr/>
          <p:nvPr/>
        </p:nvGrpSpPr>
        <p:grpSpPr>
          <a:xfrm>
            <a:off x="3038647" y="539095"/>
            <a:ext cx="5771335" cy="1227959"/>
            <a:chOff x="1154759" y="529977"/>
            <a:chExt cx="5771335" cy="1227959"/>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7"/>
              <a:ext cx="5141221" cy="8186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526197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1. Nhận xét các ý kiến sau:</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2" name="Rectangle 1">
            <a:extLst>
              <a:ext uri="{FF2B5EF4-FFF2-40B4-BE49-F238E27FC236}">
                <a16:creationId xmlns:a16="http://schemas.microsoft.com/office/drawing/2014/main" xmlns="" id="{90EEE600-F63E-3980-F7D8-866EAEFFAC5F}"/>
              </a:ext>
            </a:extLst>
          </p:cNvPr>
          <p:cNvSpPr/>
          <p:nvPr/>
        </p:nvSpPr>
        <p:spPr>
          <a:xfrm>
            <a:off x="1831815" y="5966015"/>
            <a:ext cx="1166170" cy="7486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a:t>
            </a:r>
            <a:r>
              <a:rPr lang="en-US" sz="3200" dirty="0" err="1">
                <a:solidFill>
                  <a:sysClr val="windowText" lastClr="000000"/>
                </a:solidFill>
              </a:rPr>
              <a:t>đỡ</a:t>
            </a:r>
            <a:endParaRPr lang="en-US" sz="3200" dirty="0">
              <a:solidFill>
                <a:sysClr val="windowText" lastClr="000000"/>
              </a:solidFill>
            </a:endParaRPr>
          </a:p>
        </p:txBody>
      </p:sp>
    </p:spTree>
    <p:extLst>
      <p:ext uri="{BB962C8B-B14F-4D97-AF65-F5344CB8AC3E}">
        <p14:creationId xmlns:p14="http://schemas.microsoft.com/office/powerpoint/2010/main" val="3428516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2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par>
                                <p:cTn id="19" presetID="22" presetClass="entr" presetSubtype="8"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par>
                                <p:cTn id="22" presetID="22" presetClass="entr" presetSubtype="8"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par>
                                <p:cTn id="25" presetID="22" presetClass="entr" presetSubtype="8"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343A404-2FFA-6831-93AD-E1AA0692AF11}"/>
              </a:ext>
            </a:extLst>
          </p:cNvPr>
          <p:cNvPicPr>
            <a:picLocks noChangeAspect="1"/>
          </p:cNvPicPr>
          <p:nvPr/>
        </p:nvPicPr>
        <p:blipFill>
          <a:blip r:embed="rId2"/>
          <a:stretch>
            <a:fillRect/>
          </a:stretch>
        </p:blipFill>
        <p:spPr>
          <a:xfrm>
            <a:off x="3935" y="0"/>
            <a:ext cx="12188065" cy="6859525"/>
          </a:xfrm>
          <a:prstGeom prst="rect">
            <a:avLst/>
          </a:prstGeom>
        </p:spPr>
      </p:pic>
      <p:pic>
        <p:nvPicPr>
          <p:cNvPr id="22" name="Picture 21" descr="A picture containing text, book, shelving, screenshot&#10;&#10;Description automatically generated">
            <a:extLst>
              <a:ext uri="{FF2B5EF4-FFF2-40B4-BE49-F238E27FC236}">
                <a16:creationId xmlns:a16="http://schemas.microsoft.com/office/drawing/2014/main" xmlns="" id="{3A2F29C5-9E4A-467A-8877-09B14B71E2BF}"/>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23" name="Picture 22" descr="A shelf with potted plants&#10;&#10;Description automatically generated with low confidence">
            <a:extLst>
              <a:ext uri="{FF2B5EF4-FFF2-40B4-BE49-F238E27FC236}">
                <a16:creationId xmlns:a16="http://schemas.microsoft.com/office/drawing/2014/main" xmlns="" id="{637B9645-FFB6-6844-8D76-E9B56FC3AC12}"/>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24" name="Graphic 23">
            <a:extLst>
              <a:ext uri="{FF2B5EF4-FFF2-40B4-BE49-F238E27FC236}">
                <a16:creationId xmlns:a16="http://schemas.microsoft.com/office/drawing/2014/main" xmlns="" id="{DB5B6357-F4E7-8EF0-D9BF-A63703F5682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269187"/>
            <a:ext cx="11831216" cy="6475445"/>
          </a:xfrm>
          <a:prstGeom prst="round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E337CAF2-EF03-1D6F-6164-3A98B89E8808}"/>
              </a:ext>
            </a:extLst>
          </p:cNvPr>
          <p:cNvSpPr txBox="1"/>
          <p:nvPr/>
        </p:nvSpPr>
        <p:spPr>
          <a:xfrm>
            <a:off x="2893325" y="445311"/>
            <a:ext cx="6618514" cy="2800767"/>
          </a:xfrm>
          <a:prstGeom prst="rect">
            <a:avLst/>
          </a:prstGeom>
          <a:noFill/>
        </p:spPr>
        <p:txBody>
          <a:bodyPr wrap="square" rtlCol="0">
            <a:spAutoFit/>
          </a:bodyPr>
          <a:lstStyle/>
          <a:p>
            <a:pPr algn="ctr"/>
            <a:r>
              <a:rPr lang="vi-VN" sz="8800" dirty="0">
                <a:ln w="28575">
                  <a:solidFill>
                    <a:srgbClr val="002060"/>
                  </a:solidFill>
                </a:ln>
                <a:solidFill>
                  <a:srgbClr val="FFCC99"/>
                </a:solidFill>
                <a:latin typeface="iCiel Pony" panose="02000000000000000000" pitchFamily="2" charset="0"/>
              </a:rPr>
              <a:t>THẢO LUẬN NHÓM ĐÔI</a:t>
            </a:r>
            <a:endParaRPr lang="en-US" sz="8800" dirty="0">
              <a:ln w="28575">
                <a:solidFill>
                  <a:srgbClr val="002060"/>
                </a:solidFill>
              </a:ln>
              <a:solidFill>
                <a:srgbClr val="FFCC99"/>
              </a:solidFill>
              <a:latin typeface="iCiel Pony" panose="02000000000000000000" pitchFamily="2" charset="0"/>
            </a:endParaRPr>
          </a:p>
        </p:txBody>
      </p:sp>
      <p:pic>
        <p:nvPicPr>
          <p:cNvPr id="6" name="Picture 5" descr="A picture containing illustration, clipart, animated cartoon, drawing&#10;&#10;Description automatically generated">
            <a:extLst>
              <a:ext uri="{FF2B5EF4-FFF2-40B4-BE49-F238E27FC236}">
                <a16:creationId xmlns:a16="http://schemas.microsoft.com/office/drawing/2014/main" xmlns="" id="{642680FC-689F-8845-6E97-A968F2FB00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1975" y="3091451"/>
            <a:ext cx="4174006" cy="3566570"/>
          </a:xfrm>
          <a:prstGeom prst="rect">
            <a:avLst/>
          </a:prstGeom>
        </p:spPr>
      </p:pic>
      <p:pic>
        <p:nvPicPr>
          <p:cNvPr id="20" name="Picture 19" descr="A couple of kids reading a book&#10;&#10;Description automatically generated with medium confidence">
            <a:extLst>
              <a:ext uri="{FF2B5EF4-FFF2-40B4-BE49-F238E27FC236}">
                <a16:creationId xmlns:a16="http://schemas.microsoft.com/office/drawing/2014/main" xmlns="" id="{E89002C7-411B-AFF0-9A34-DB670032D8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0495" y="3039933"/>
            <a:ext cx="3932694" cy="3372756"/>
          </a:xfrm>
          <a:prstGeom prst="rect">
            <a:avLst/>
          </a:prstGeom>
        </p:spPr>
      </p:pic>
    </p:spTree>
    <p:extLst>
      <p:ext uri="{BB962C8B-B14F-4D97-AF65-F5344CB8AC3E}">
        <p14:creationId xmlns:p14="http://schemas.microsoft.com/office/powerpoint/2010/main" val="1415320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32" presetClass="emph" presetSubtype="0" repeatCount="3000" fill="hold" grpId="1" nodeType="afterEffect">
                                  <p:stCondLst>
                                    <p:cond delay="0"/>
                                  </p:stCondLst>
                                  <p:childTnLst>
                                    <p:animRot by="120000">
                                      <p:cBhvr>
                                        <p:cTn id="23" dur="100" fill="hold">
                                          <p:stCondLst>
                                            <p:cond delay="0"/>
                                          </p:stCondLst>
                                        </p:cTn>
                                        <p:tgtEl>
                                          <p:spTgt spid="10"/>
                                        </p:tgtEl>
                                        <p:attrNameLst>
                                          <p:attrName>r</p:attrName>
                                        </p:attrNameLst>
                                      </p:cBhvr>
                                    </p:animRot>
                                    <p:animRot by="-240000">
                                      <p:cBhvr>
                                        <p:cTn id="24" dur="200" fill="hold">
                                          <p:stCondLst>
                                            <p:cond delay="200"/>
                                          </p:stCondLst>
                                        </p:cTn>
                                        <p:tgtEl>
                                          <p:spTgt spid="10"/>
                                        </p:tgtEl>
                                        <p:attrNameLst>
                                          <p:attrName>r</p:attrName>
                                        </p:attrNameLst>
                                      </p:cBhvr>
                                    </p:animRot>
                                    <p:animRot by="240000">
                                      <p:cBhvr>
                                        <p:cTn id="25" dur="200" fill="hold">
                                          <p:stCondLst>
                                            <p:cond delay="400"/>
                                          </p:stCondLst>
                                        </p:cTn>
                                        <p:tgtEl>
                                          <p:spTgt spid="10"/>
                                        </p:tgtEl>
                                        <p:attrNameLst>
                                          <p:attrName>r</p:attrName>
                                        </p:attrNameLst>
                                      </p:cBhvr>
                                    </p:animRot>
                                    <p:animRot by="-240000">
                                      <p:cBhvr>
                                        <p:cTn id="26" dur="200" fill="hold">
                                          <p:stCondLst>
                                            <p:cond delay="600"/>
                                          </p:stCondLst>
                                        </p:cTn>
                                        <p:tgtEl>
                                          <p:spTgt spid="10"/>
                                        </p:tgtEl>
                                        <p:attrNameLst>
                                          <p:attrName>r</p:attrName>
                                        </p:attrNameLst>
                                      </p:cBhvr>
                                    </p:animRot>
                                    <p:animRot by="120000">
                                      <p:cBhvr>
                                        <p:cTn id="2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54D335-DA46-F8C9-BE4E-0223DB2D752E}"/>
              </a:ext>
            </a:extLst>
          </p:cNvPr>
          <p:cNvPicPr>
            <a:picLocks noChangeAspect="1"/>
          </p:cNvPicPr>
          <p:nvPr/>
        </p:nvPicPr>
        <p:blipFill>
          <a:blip r:embed="rId2"/>
          <a:stretch>
            <a:fillRect/>
          </a:stretch>
        </p:blipFill>
        <p:spPr>
          <a:xfrm>
            <a:off x="3935" y="0"/>
            <a:ext cx="12188065" cy="6859525"/>
          </a:xfrm>
          <a:prstGeom prst="rect">
            <a:avLst/>
          </a:prstGeom>
        </p:spPr>
      </p:pic>
      <p:pic>
        <p:nvPicPr>
          <p:cNvPr id="6" name="Picture 5" descr="A picture containing text, book, shelving, screenshot&#10;&#10;Description automatically generated">
            <a:extLst>
              <a:ext uri="{FF2B5EF4-FFF2-40B4-BE49-F238E27FC236}">
                <a16:creationId xmlns:a16="http://schemas.microsoft.com/office/drawing/2014/main" xmlns="" id="{6429C9C2-431B-1589-75A5-CF1D18F1868C}"/>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12" name="Picture 11" descr="A shelf with potted plants&#10;&#10;Description automatically generated with low confidence">
            <a:extLst>
              <a:ext uri="{FF2B5EF4-FFF2-40B4-BE49-F238E27FC236}">
                <a16:creationId xmlns:a16="http://schemas.microsoft.com/office/drawing/2014/main" xmlns="" id="{E478213A-CBE7-CB2D-90C9-9D22D889DDF9}"/>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5" name="Graphic 14">
            <a:extLst>
              <a:ext uri="{FF2B5EF4-FFF2-40B4-BE49-F238E27FC236}">
                <a16:creationId xmlns:a16="http://schemas.microsoft.com/office/drawing/2014/main" xmlns="" id="{53ABD359-27EF-6F10-9BD0-0D11FA3C31D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294587"/>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E337CAF2-EF03-1D6F-6164-3A98B89E8808}"/>
              </a:ext>
            </a:extLst>
          </p:cNvPr>
          <p:cNvSpPr txBox="1"/>
          <p:nvPr/>
        </p:nvSpPr>
        <p:spPr>
          <a:xfrm>
            <a:off x="2996425" y="294587"/>
            <a:ext cx="6618514" cy="2800767"/>
          </a:xfrm>
          <a:prstGeom prst="rect">
            <a:avLst/>
          </a:prstGeom>
          <a:noFill/>
        </p:spPr>
        <p:txBody>
          <a:bodyPr wrap="square" rtlCol="0">
            <a:spAutoFit/>
          </a:bodyPr>
          <a:lstStyle/>
          <a:p>
            <a:pPr algn="ctr"/>
            <a:r>
              <a:rPr lang="vi-VN" sz="8800" dirty="0">
                <a:ln w="28575">
                  <a:solidFill>
                    <a:srgbClr val="002060"/>
                  </a:solidFill>
                </a:ln>
                <a:solidFill>
                  <a:srgbClr val="92D050"/>
                </a:solidFill>
                <a:latin typeface="iCiel Pony" panose="02000000000000000000" pitchFamily="2" charset="0"/>
              </a:rPr>
              <a:t>CHIA SẺ TRƯỚC LỚP</a:t>
            </a:r>
            <a:endParaRPr lang="en-US" sz="8800" dirty="0">
              <a:ln w="28575">
                <a:solidFill>
                  <a:srgbClr val="002060"/>
                </a:solidFill>
              </a:ln>
              <a:solidFill>
                <a:srgbClr val="92D050"/>
              </a:solidFill>
              <a:latin typeface="iCiel Pony" panose="02000000000000000000" pitchFamily="2" charset="0"/>
            </a:endParaRPr>
          </a:p>
        </p:txBody>
      </p:sp>
      <p:grpSp>
        <p:nvGrpSpPr>
          <p:cNvPr id="11" name="Group 10">
            <a:extLst>
              <a:ext uri="{FF2B5EF4-FFF2-40B4-BE49-F238E27FC236}">
                <a16:creationId xmlns:a16="http://schemas.microsoft.com/office/drawing/2014/main" xmlns="" id="{3E66D15D-7659-B777-C0FC-7D7AABF753AB}"/>
              </a:ext>
            </a:extLst>
          </p:cNvPr>
          <p:cNvGrpSpPr/>
          <p:nvPr/>
        </p:nvGrpSpPr>
        <p:grpSpPr>
          <a:xfrm>
            <a:off x="390865" y="3095354"/>
            <a:ext cx="3286694" cy="1915908"/>
            <a:chOff x="4246220" y="3133348"/>
            <a:chExt cx="3286694" cy="1915908"/>
          </a:xfrm>
        </p:grpSpPr>
        <p:sp>
          <p:nvSpPr>
            <p:cNvPr id="8" name="Rectangle: Rounded Corners 7">
              <a:extLst>
                <a:ext uri="{FF2B5EF4-FFF2-40B4-BE49-F238E27FC236}">
                  <a16:creationId xmlns:a16="http://schemas.microsoft.com/office/drawing/2014/main" xmlns="" id="{535F4ABA-C012-2738-B2C3-284D4329535A}"/>
                </a:ext>
              </a:extLst>
            </p:cNvPr>
            <p:cNvSpPr/>
            <p:nvPr/>
          </p:nvSpPr>
          <p:spPr>
            <a:xfrm>
              <a:off x="4800600" y="3762647"/>
              <a:ext cx="2732314" cy="128660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xmlns="" id="{39D45447-E0EB-2540-771E-93FF4A7E03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4" name="Group 13">
            <a:extLst>
              <a:ext uri="{FF2B5EF4-FFF2-40B4-BE49-F238E27FC236}">
                <a16:creationId xmlns:a16="http://schemas.microsoft.com/office/drawing/2014/main" xmlns="" id="{C1BFCE7C-4DB8-A729-DEB7-5FAFC4D1E813}"/>
              </a:ext>
            </a:extLst>
          </p:cNvPr>
          <p:cNvGrpSpPr/>
          <p:nvPr/>
        </p:nvGrpSpPr>
        <p:grpSpPr>
          <a:xfrm>
            <a:off x="8353241" y="3095354"/>
            <a:ext cx="3179304" cy="2022253"/>
            <a:chOff x="8067452" y="2847893"/>
            <a:chExt cx="3179304" cy="2022253"/>
          </a:xfrm>
        </p:grpSpPr>
        <p:sp>
          <p:nvSpPr>
            <p:cNvPr id="13" name="Rectangle: Rounded Corners 12">
              <a:extLst>
                <a:ext uri="{FF2B5EF4-FFF2-40B4-BE49-F238E27FC236}">
                  <a16:creationId xmlns:a16="http://schemas.microsoft.com/office/drawing/2014/main" xmlns="" id="{A3065D3F-36F8-B769-CBA9-CF93C6EE698E}"/>
                </a:ext>
              </a:extLst>
            </p:cNvPr>
            <p:cNvSpPr/>
            <p:nvPr/>
          </p:nvSpPr>
          <p:spPr>
            <a:xfrm>
              <a:off x="8514442" y="3583537"/>
              <a:ext cx="2732314" cy="128660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xmlns="" id="{45125CF0-1F9B-1A54-5F19-59325B1A9E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5" name="Picture 4" descr="A picture containing clipart, animated cartoon, illustration, drawing&#10;&#10;Description automatically generated">
            <a:extLst>
              <a:ext uri="{FF2B5EF4-FFF2-40B4-BE49-F238E27FC236}">
                <a16:creationId xmlns:a16="http://schemas.microsoft.com/office/drawing/2014/main" xmlns="" id="{95685015-B821-E30E-399E-D26ABEBC45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7377" y="3265714"/>
            <a:ext cx="2476782" cy="3178629"/>
          </a:xfrm>
          <a:prstGeom prst="rect">
            <a:avLst/>
          </a:prstGeom>
        </p:spPr>
      </p:pic>
    </p:spTree>
    <p:extLst>
      <p:ext uri="{BB962C8B-B14F-4D97-AF65-F5344CB8AC3E}">
        <p14:creationId xmlns:p14="http://schemas.microsoft.com/office/powerpoint/2010/main" val="2555089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30" name="Group 29">
            <a:extLst>
              <a:ext uri="{FF2B5EF4-FFF2-40B4-BE49-F238E27FC236}">
                <a16:creationId xmlns:a16="http://schemas.microsoft.com/office/drawing/2014/main" xmlns="" id="{1392984D-050A-9B75-6FB5-875665D3A48D}"/>
              </a:ext>
            </a:extLst>
          </p:cNvPr>
          <p:cNvGrpSpPr/>
          <p:nvPr/>
        </p:nvGrpSpPr>
        <p:grpSpPr>
          <a:xfrm>
            <a:off x="6474166" y="427517"/>
            <a:ext cx="4927385" cy="1454581"/>
            <a:chOff x="611704" y="1685035"/>
            <a:chExt cx="4927385" cy="1454581"/>
          </a:xfrm>
        </p:grpSpPr>
        <p:grpSp>
          <p:nvGrpSpPr>
            <p:cNvPr id="27" name="Group 26">
              <a:extLst>
                <a:ext uri="{FF2B5EF4-FFF2-40B4-BE49-F238E27FC236}">
                  <a16:creationId xmlns:a16="http://schemas.microsoft.com/office/drawing/2014/main" xmlns="" id="{ACE409CF-50CF-55F6-5048-0DF991D4574D}"/>
                </a:ext>
              </a:extLst>
            </p:cNvPr>
            <p:cNvGrpSpPr/>
            <p:nvPr/>
          </p:nvGrpSpPr>
          <p:grpSpPr>
            <a:xfrm>
              <a:off x="611704" y="1685035"/>
              <a:ext cx="4702629" cy="1220786"/>
              <a:chOff x="611704" y="1685035"/>
              <a:chExt cx="4702629" cy="1220786"/>
            </a:xfrm>
          </p:grpSpPr>
          <p:sp>
            <p:nvSpPr>
              <p:cNvPr id="24" name="Rectangle: Rounded Corners 23">
                <a:extLst>
                  <a:ext uri="{FF2B5EF4-FFF2-40B4-BE49-F238E27FC236}">
                    <a16:creationId xmlns:a16="http://schemas.microsoft.com/office/drawing/2014/main" xmlns="" id="{C1AAE4DF-B7D4-3E80-4705-7EF831158309}"/>
                  </a:ext>
                </a:extLst>
              </p:cNvPr>
              <p:cNvSpPr/>
              <p:nvPr/>
            </p:nvSpPr>
            <p:spPr>
              <a:xfrm>
                <a:off x="611704" y="1751097"/>
                <a:ext cx="4702629" cy="1154724"/>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D4E2D7FA-913D-378B-C1BB-F44A134DDAF0}"/>
                  </a:ext>
                </a:extLst>
              </p:cNvPr>
              <p:cNvSpPr/>
              <p:nvPr/>
            </p:nvSpPr>
            <p:spPr>
              <a:xfrm>
                <a:off x="804717" y="1910157"/>
                <a:ext cx="4307679" cy="899915"/>
              </a:xfrm>
              <a:prstGeom prst="roundRect">
                <a:avLst/>
              </a:prstGeom>
              <a:solidFill>
                <a:srgbClr val="FFCC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Tiết kiệm tiền là keo kiệt.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xmlns="" id="{07110C6F-0948-2FFC-BAA1-02FBAB1A7723}"/>
                  </a:ext>
                </a:extLst>
              </p:cNvPr>
              <p:cNvSpPr/>
              <p:nvPr/>
            </p:nvSpPr>
            <p:spPr>
              <a:xfrm>
                <a:off x="2716874" y="1685035"/>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1</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9" name="Picture 28" descr="A yellow school bus on a black background&#10;&#10;Description automatically generated">
              <a:extLst>
                <a:ext uri="{FF2B5EF4-FFF2-40B4-BE49-F238E27FC236}">
                  <a16:creationId xmlns:a16="http://schemas.microsoft.com/office/drawing/2014/main" xmlns="" id="{2FF93DE2-9C51-DF28-9830-3FC822A710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54" t="33136" r="27091" b="35504"/>
            <a:stretch/>
          </p:blipFill>
          <p:spPr>
            <a:xfrm>
              <a:off x="4557891" y="2480095"/>
              <a:ext cx="981198" cy="659521"/>
            </a:xfrm>
            <a:prstGeom prst="rect">
              <a:avLst/>
            </a:prstGeom>
          </p:spPr>
        </p:pic>
      </p:grpSp>
      <p:grpSp>
        <p:nvGrpSpPr>
          <p:cNvPr id="64" name="Group 63">
            <a:extLst>
              <a:ext uri="{FF2B5EF4-FFF2-40B4-BE49-F238E27FC236}">
                <a16:creationId xmlns:a16="http://schemas.microsoft.com/office/drawing/2014/main" xmlns="" id="{1999B59D-B8E5-8584-2625-768CADA1CDE5}"/>
              </a:ext>
            </a:extLst>
          </p:cNvPr>
          <p:cNvGrpSpPr/>
          <p:nvPr/>
        </p:nvGrpSpPr>
        <p:grpSpPr>
          <a:xfrm>
            <a:off x="324665" y="597547"/>
            <a:ext cx="5771335" cy="1227959"/>
            <a:chOff x="1154759" y="529977"/>
            <a:chExt cx="5771335" cy="1227959"/>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7"/>
              <a:ext cx="5141221" cy="8186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526197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1. Nhận xét các ý kiến sau:</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2" name="Speech Bubble: Rectangle with Corners Rounded 1">
            <a:extLst>
              <a:ext uri="{FF2B5EF4-FFF2-40B4-BE49-F238E27FC236}">
                <a16:creationId xmlns:a16="http://schemas.microsoft.com/office/drawing/2014/main" xmlns="" id="{D779D4F5-2C83-8754-E880-DE3BDB0264F7}"/>
              </a:ext>
            </a:extLst>
          </p:cNvPr>
          <p:cNvSpPr/>
          <p:nvPr/>
        </p:nvSpPr>
        <p:spPr>
          <a:xfrm>
            <a:off x="636620" y="2171334"/>
            <a:ext cx="3604939" cy="1508971"/>
          </a:xfrm>
          <a:custGeom>
            <a:avLst/>
            <a:gdLst>
              <a:gd name="connsiteX0" fmla="*/ 0 w 3604939"/>
              <a:gd name="connsiteY0" fmla="*/ 251500 h 1508971"/>
              <a:gd name="connsiteX1" fmla="*/ 251500 w 3604939"/>
              <a:gd name="connsiteY1" fmla="*/ 0 h 1508971"/>
              <a:gd name="connsiteX2" fmla="*/ 2102881 w 3604939"/>
              <a:gd name="connsiteY2" fmla="*/ 0 h 1508971"/>
              <a:gd name="connsiteX3" fmla="*/ 2102881 w 3604939"/>
              <a:gd name="connsiteY3" fmla="*/ 0 h 1508971"/>
              <a:gd name="connsiteX4" fmla="*/ 3004116 w 3604939"/>
              <a:gd name="connsiteY4" fmla="*/ 0 h 1508971"/>
              <a:gd name="connsiteX5" fmla="*/ 3353439 w 3604939"/>
              <a:gd name="connsiteY5" fmla="*/ 0 h 1508971"/>
              <a:gd name="connsiteX6" fmla="*/ 3604939 w 3604939"/>
              <a:gd name="connsiteY6" fmla="*/ 251500 h 1508971"/>
              <a:gd name="connsiteX7" fmla="*/ 3604939 w 3604939"/>
              <a:gd name="connsiteY7" fmla="*/ 880233 h 1508971"/>
              <a:gd name="connsiteX8" fmla="*/ 3604939 w 3604939"/>
              <a:gd name="connsiteY8" fmla="*/ 880233 h 1508971"/>
              <a:gd name="connsiteX9" fmla="*/ 3604939 w 3604939"/>
              <a:gd name="connsiteY9" fmla="*/ 1257476 h 1508971"/>
              <a:gd name="connsiteX10" fmla="*/ 3604939 w 3604939"/>
              <a:gd name="connsiteY10" fmla="*/ 1257471 h 1508971"/>
              <a:gd name="connsiteX11" fmla="*/ 3353439 w 3604939"/>
              <a:gd name="connsiteY11" fmla="*/ 1508971 h 1508971"/>
              <a:gd name="connsiteX12" fmla="*/ 3004116 w 3604939"/>
              <a:gd name="connsiteY12" fmla="*/ 1508971 h 1508971"/>
              <a:gd name="connsiteX13" fmla="*/ 3495962 w 3604939"/>
              <a:gd name="connsiteY13" fmla="*/ 1883648 h 1508971"/>
              <a:gd name="connsiteX14" fmla="*/ 2102881 w 3604939"/>
              <a:gd name="connsiteY14" fmla="*/ 1508971 h 1508971"/>
              <a:gd name="connsiteX15" fmla="*/ 251500 w 3604939"/>
              <a:gd name="connsiteY15" fmla="*/ 1508971 h 1508971"/>
              <a:gd name="connsiteX16" fmla="*/ 0 w 3604939"/>
              <a:gd name="connsiteY16" fmla="*/ 1257471 h 1508971"/>
              <a:gd name="connsiteX17" fmla="*/ 0 w 3604939"/>
              <a:gd name="connsiteY17" fmla="*/ 1257476 h 1508971"/>
              <a:gd name="connsiteX18" fmla="*/ 0 w 3604939"/>
              <a:gd name="connsiteY18" fmla="*/ 880233 h 1508971"/>
              <a:gd name="connsiteX19" fmla="*/ 0 w 3604939"/>
              <a:gd name="connsiteY19" fmla="*/ 880233 h 1508971"/>
              <a:gd name="connsiteX20" fmla="*/ 0 w 3604939"/>
              <a:gd name="connsiteY20" fmla="*/ 251500 h 15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4939" h="1508971" fill="none" extrusionOk="0">
                <a:moveTo>
                  <a:pt x="0" y="251500"/>
                </a:moveTo>
                <a:cubicBezTo>
                  <a:pt x="-13569" y="95758"/>
                  <a:pt x="120112" y="4587"/>
                  <a:pt x="251500" y="0"/>
                </a:cubicBezTo>
                <a:cubicBezTo>
                  <a:pt x="703791" y="-78447"/>
                  <a:pt x="1629108" y="73634"/>
                  <a:pt x="2102881" y="0"/>
                </a:cubicBezTo>
                <a:lnTo>
                  <a:pt x="2102881" y="0"/>
                </a:lnTo>
                <a:cubicBezTo>
                  <a:pt x="2293068" y="-72069"/>
                  <a:pt x="2580435" y="-17648"/>
                  <a:pt x="3004116" y="0"/>
                </a:cubicBezTo>
                <a:cubicBezTo>
                  <a:pt x="3081905" y="3185"/>
                  <a:pt x="3249500" y="18150"/>
                  <a:pt x="3353439" y="0"/>
                </a:cubicBezTo>
                <a:cubicBezTo>
                  <a:pt x="3495075" y="-9806"/>
                  <a:pt x="3607237" y="133507"/>
                  <a:pt x="3604939" y="251500"/>
                </a:cubicBezTo>
                <a:cubicBezTo>
                  <a:pt x="3567306" y="372631"/>
                  <a:pt x="3638642" y="777728"/>
                  <a:pt x="3604939" y="880233"/>
                </a:cubicBezTo>
                <a:lnTo>
                  <a:pt x="3604939" y="880233"/>
                </a:lnTo>
                <a:cubicBezTo>
                  <a:pt x="3614529" y="958919"/>
                  <a:pt x="3603902" y="1188456"/>
                  <a:pt x="3604939" y="1257476"/>
                </a:cubicBezTo>
                <a:lnTo>
                  <a:pt x="3604939" y="1257471"/>
                </a:lnTo>
                <a:cubicBezTo>
                  <a:pt x="3589129" y="1388220"/>
                  <a:pt x="3474848" y="1524030"/>
                  <a:pt x="3353439" y="1508971"/>
                </a:cubicBezTo>
                <a:cubicBezTo>
                  <a:pt x="3240519" y="1510900"/>
                  <a:pt x="3092724" y="1492014"/>
                  <a:pt x="3004116" y="1508971"/>
                </a:cubicBezTo>
                <a:cubicBezTo>
                  <a:pt x="3279608" y="1652346"/>
                  <a:pt x="3403744" y="1822114"/>
                  <a:pt x="3495962" y="1883648"/>
                </a:cubicBezTo>
                <a:cubicBezTo>
                  <a:pt x="3211881" y="1748053"/>
                  <a:pt x="2685124" y="1790343"/>
                  <a:pt x="2102881" y="1508971"/>
                </a:cubicBezTo>
                <a:cubicBezTo>
                  <a:pt x="1243605" y="1521762"/>
                  <a:pt x="912965" y="1562005"/>
                  <a:pt x="251500" y="1508971"/>
                </a:cubicBezTo>
                <a:cubicBezTo>
                  <a:pt x="106571" y="1530180"/>
                  <a:pt x="16204" y="1414900"/>
                  <a:pt x="0" y="1257471"/>
                </a:cubicBezTo>
                <a:lnTo>
                  <a:pt x="0" y="1257476"/>
                </a:lnTo>
                <a:cubicBezTo>
                  <a:pt x="-10756" y="1127115"/>
                  <a:pt x="7704" y="1010137"/>
                  <a:pt x="0" y="880233"/>
                </a:cubicBezTo>
                <a:lnTo>
                  <a:pt x="0" y="880233"/>
                </a:lnTo>
                <a:cubicBezTo>
                  <a:pt x="49633" y="618849"/>
                  <a:pt x="-4982" y="351108"/>
                  <a:pt x="0" y="251500"/>
                </a:cubicBezTo>
                <a:close/>
              </a:path>
              <a:path w="3604939" h="1508971" stroke="0" extrusionOk="0">
                <a:moveTo>
                  <a:pt x="0" y="251500"/>
                </a:moveTo>
                <a:cubicBezTo>
                  <a:pt x="-1624" y="109778"/>
                  <a:pt x="110578" y="-5674"/>
                  <a:pt x="251500" y="0"/>
                </a:cubicBezTo>
                <a:cubicBezTo>
                  <a:pt x="1046130" y="129568"/>
                  <a:pt x="1613954" y="-84271"/>
                  <a:pt x="2102881" y="0"/>
                </a:cubicBezTo>
                <a:lnTo>
                  <a:pt x="2102881" y="0"/>
                </a:lnTo>
                <a:cubicBezTo>
                  <a:pt x="2428281" y="-60209"/>
                  <a:pt x="2609916" y="23269"/>
                  <a:pt x="3004116" y="0"/>
                </a:cubicBezTo>
                <a:cubicBezTo>
                  <a:pt x="3101639" y="16994"/>
                  <a:pt x="3253902" y="-13228"/>
                  <a:pt x="3353439" y="0"/>
                </a:cubicBezTo>
                <a:cubicBezTo>
                  <a:pt x="3490772" y="-20573"/>
                  <a:pt x="3600989" y="108723"/>
                  <a:pt x="3604939" y="251500"/>
                </a:cubicBezTo>
                <a:cubicBezTo>
                  <a:pt x="3627537" y="565020"/>
                  <a:pt x="3587565" y="748428"/>
                  <a:pt x="3604939" y="880233"/>
                </a:cubicBezTo>
                <a:lnTo>
                  <a:pt x="3604939" y="880233"/>
                </a:lnTo>
                <a:cubicBezTo>
                  <a:pt x="3633231" y="1051502"/>
                  <a:pt x="3578730" y="1152626"/>
                  <a:pt x="3604939" y="1257476"/>
                </a:cubicBezTo>
                <a:lnTo>
                  <a:pt x="3604939" y="1257471"/>
                </a:lnTo>
                <a:cubicBezTo>
                  <a:pt x="3579478" y="1397080"/>
                  <a:pt x="3491534" y="1524621"/>
                  <a:pt x="3353439" y="1508971"/>
                </a:cubicBezTo>
                <a:cubicBezTo>
                  <a:pt x="3191067" y="1477731"/>
                  <a:pt x="3051560" y="1484329"/>
                  <a:pt x="3004116" y="1508971"/>
                </a:cubicBezTo>
                <a:cubicBezTo>
                  <a:pt x="3062276" y="1597743"/>
                  <a:pt x="3405606" y="1792057"/>
                  <a:pt x="3495962" y="1883648"/>
                </a:cubicBezTo>
                <a:cubicBezTo>
                  <a:pt x="3306233" y="1900756"/>
                  <a:pt x="2592806" y="1634852"/>
                  <a:pt x="2102881" y="1508971"/>
                </a:cubicBezTo>
                <a:cubicBezTo>
                  <a:pt x="1840171" y="1590776"/>
                  <a:pt x="1116094" y="1587760"/>
                  <a:pt x="251500" y="1508971"/>
                </a:cubicBezTo>
                <a:cubicBezTo>
                  <a:pt x="95247" y="1515195"/>
                  <a:pt x="-18323" y="1380283"/>
                  <a:pt x="0" y="1257471"/>
                </a:cubicBezTo>
                <a:lnTo>
                  <a:pt x="0" y="1257476"/>
                </a:lnTo>
                <a:cubicBezTo>
                  <a:pt x="27505" y="1159971"/>
                  <a:pt x="20082" y="961244"/>
                  <a:pt x="0" y="880233"/>
                </a:cubicBezTo>
                <a:lnTo>
                  <a:pt x="0" y="880233"/>
                </a:lnTo>
                <a:cubicBezTo>
                  <a:pt x="51027" y="601756"/>
                  <a:pt x="-9406" y="448541"/>
                  <a:pt x="0" y="25150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6977"/>
                      <a:gd name="adj2" fmla="val 7483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Ý kiến này sai</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FAC9AE6E-6234-26C1-5F3A-375560D1F63F}"/>
              </a:ext>
            </a:extLst>
          </p:cNvPr>
          <p:cNvSpPr/>
          <p:nvPr/>
        </p:nvSpPr>
        <p:spPr>
          <a:xfrm>
            <a:off x="6970381" y="2069169"/>
            <a:ext cx="4729231" cy="2022748"/>
          </a:xfrm>
          <a:custGeom>
            <a:avLst/>
            <a:gdLst>
              <a:gd name="connsiteX0" fmla="*/ 0 w 4729231"/>
              <a:gd name="connsiteY0" fmla="*/ 337131 h 2022748"/>
              <a:gd name="connsiteX1" fmla="*/ 337131 w 4729231"/>
              <a:gd name="connsiteY1" fmla="*/ 0 h 2022748"/>
              <a:gd name="connsiteX2" fmla="*/ 788205 w 4729231"/>
              <a:gd name="connsiteY2" fmla="*/ 0 h 2022748"/>
              <a:gd name="connsiteX3" fmla="*/ 788205 w 4729231"/>
              <a:gd name="connsiteY3" fmla="*/ 0 h 2022748"/>
              <a:gd name="connsiteX4" fmla="*/ 1970513 w 4729231"/>
              <a:gd name="connsiteY4" fmla="*/ 0 h 2022748"/>
              <a:gd name="connsiteX5" fmla="*/ 4392100 w 4729231"/>
              <a:gd name="connsiteY5" fmla="*/ 0 h 2022748"/>
              <a:gd name="connsiteX6" fmla="*/ 4729231 w 4729231"/>
              <a:gd name="connsiteY6" fmla="*/ 337131 h 2022748"/>
              <a:gd name="connsiteX7" fmla="*/ 4729231 w 4729231"/>
              <a:gd name="connsiteY7" fmla="*/ 1179936 h 2022748"/>
              <a:gd name="connsiteX8" fmla="*/ 4729231 w 4729231"/>
              <a:gd name="connsiteY8" fmla="*/ 1179936 h 2022748"/>
              <a:gd name="connsiteX9" fmla="*/ 4729231 w 4729231"/>
              <a:gd name="connsiteY9" fmla="*/ 1685623 h 2022748"/>
              <a:gd name="connsiteX10" fmla="*/ 4729231 w 4729231"/>
              <a:gd name="connsiteY10" fmla="*/ 1685617 h 2022748"/>
              <a:gd name="connsiteX11" fmla="*/ 4392100 w 4729231"/>
              <a:gd name="connsiteY11" fmla="*/ 2022748 h 2022748"/>
              <a:gd name="connsiteX12" fmla="*/ 1970513 w 4729231"/>
              <a:gd name="connsiteY12" fmla="*/ 2022748 h 2022748"/>
              <a:gd name="connsiteX13" fmla="*/ 223220 w 4729231"/>
              <a:gd name="connsiteY13" fmla="*/ 2521477 h 2022748"/>
              <a:gd name="connsiteX14" fmla="*/ 788205 w 4729231"/>
              <a:gd name="connsiteY14" fmla="*/ 2022748 h 2022748"/>
              <a:gd name="connsiteX15" fmla="*/ 337131 w 4729231"/>
              <a:gd name="connsiteY15" fmla="*/ 2022748 h 2022748"/>
              <a:gd name="connsiteX16" fmla="*/ 0 w 4729231"/>
              <a:gd name="connsiteY16" fmla="*/ 1685617 h 2022748"/>
              <a:gd name="connsiteX17" fmla="*/ 0 w 4729231"/>
              <a:gd name="connsiteY17" fmla="*/ 1685623 h 2022748"/>
              <a:gd name="connsiteX18" fmla="*/ 0 w 4729231"/>
              <a:gd name="connsiteY18" fmla="*/ 1179936 h 2022748"/>
              <a:gd name="connsiteX19" fmla="*/ 0 w 4729231"/>
              <a:gd name="connsiteY19" fmla="*/ 1179936 h 2022748"/>
              <a:gd name="connsiteX20" fmla="*/ 0 w 4729231"/>
              <a:gd name="connsiteY20" fmla="*/ 337131 h 202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9231" h="2022748" fill="none" extrusionOk="0">
                <a:moveTo>
                  <a:pt x="0" y="337131"/>
                </a:moveTo>
                <a:cubicBezTo>
                  <a:pt x="-9142" y="139591"/>
                  <a:pt x="176171" y="15405"/>
                  <a:pt x="337131" y="0"/>
                </a:cubicBezTo>
                <a:cubicBezTo>
                  <a:pt x="541035" y="-8518"/>
                  <a:pt x="692733" y="19185"/>
                  <a:pt x="788205" y="0"/>
                </a:cubicBezTo>
                <a:lnTo>
                  <a:pt x="788205" y="0"/>
                </a:lnTo>
                <a:cubicBezTo>
                  <a:pt x="1079006" y="69661"/>
                  <a:pt x="1474357" y="485"/>
                  <a:pt x="1970513" y="0"/>
                </a:cubicBezTo>
                <a:cubicBezTo>
                  <a:pt x="2845297" y="89564"/>
                  <a:pt x="4032177" y="-23278"/>
                  <a:pt x="4392100" y="0"/>
                </a:cubicBezTo>
                <a:cubicBezTo>
                  <a:pt x="4584169" y="-21065"/>
                  <a:pt x="4731151" y="168403"/>
                  <a:pt x="4729231" y="337131"/>
                </a:cubicBezTo>
                <a:cubicBezTo>
                  <a:pt x="4794702" y="693159"/>
                  <a:pt x="4660065" y="954678"/>
                  <a:pt x="4729231" y="1179936"/>
                </a:cubicBezTo>
                <a:lnTo>
                  <a:pt x="4729231" y="1179936"/>
                </a:lnTo>
                <a:cubicBezTo>
                  <a:pt x="4705194" y="1258539"/>
                  <a:pt x="4744495" y="1470403"/>
                  <a:pt x="4729231" y="1685623"/>
                </a:cubicBezTo>
                <a:lnTo>
                  <a:pt x="4729231" y="1685617"/>
                </a:lnTo>
                <a:cubicBezTo>
                  <a:pt x="4711059" y="1862440"/>
                  <a:pt x="4571447" y="2028642"/>
                  <a:pt x="4392100" y="2022748"/>
                </a:cubicBezTo>
                <a:cubicBezTo>
                  <a:pt x="3757226" y="1913583"/>
                  <a:pt x="2900327" y="2016717"/>
                  <a:pt x="1970513" y="2022748"/>
                </a:cubicBezTo>
                <a:cubicBezTo>
                  <a:pt x="1689363" y="2091117"/>
                  <a:pt x="704379" y="2430982"/>
                  <a:pt x="223220" y="2521477"/>
                </a:cubicBezTo>
                <a:cubicBezTo>
                  <a:pt x="282989" y="2462841"/>
                  <a:pt x="603463" y="2095551"/>
                  <a:pt x="788205" y="2022748"/>
                </a:cubicBezTo>
                <a:cubicBezTo>
                  <a:pt x="580028" y="2018808"/>
                  <a:pt x="532395" y="2058347"/>
                  <a:pt x="337131" y="2022748"/>
                </a:cubicBezTo>
                <a:cubicBezTo>
                  <a:pt x="144064" y="2046933"/>
                  <a:pt x="7034" y="1879852"/>
                  <a:pt x="0" y="1685617"/>
                </a:cubicBezTo>
                <a:lnTo>
                  <a:pt x="0" y="1685623"/>
                </a:lnTo>
                <a:cubicBezTo>
                  <a:pt x="-35237" y="1491973"/>
                  <a:pt x="-35695" y="1269150"/>
                  <a:pt x="0" y="1179936"/>
                </a:cubicBezTo>
                <a:lnTo>
                  <a:pt x="0" y="1179936"/>
                </a:lnTo>
                <a:cubicBezTo>
                  <a:pt x="1" y="785682"/>
                  <a:pt x="6996" y="754447"/>
                  <a:pt x="0" y="337131"/>
                </a:cubicBezTo>
                <a:close/>
              </a:path>
              <a:path w="4729231" h="2022748" stroke="0" extrusionOk="0">
                <a:moveTo>
                  <a:pt x="0" y="337131"/>
                </a:moveTo>
                <a:cubicBezTo>
                  <a:pt x="-9848" y="133828"/>
                  <a:pt x="140083" y="-30462"/>
                  <a:pt x="337131" y="0"/>
                </a:cubicBezTo>
                <a:cubicBezTo>
                  <a:pt x="477768" y="10872"/>
                  <a:pt x="609051" y="-7514"/>
                  <a:pt x="788205" y="0"/>
                </a:cubicBezTo>
                <a:lnTo>
                  <a:pt x="788205" y="0"/>
                </a:lnTo>
                <a:cubicBezTo>
                  <a:pt x="1200309" y="-37927"/>
                  <a:pt x="1801707" y="-744"/>
                  <a:pt x="1970513" y="0"/>
                </a:cubicBezTo>
                <a:cubicBezTo>
                  <a:pt x="2296666" y="-23483"/>
                  <a:pt x="3970870" y="-95534"/>
                  <a:pt x="4392100" y="0"/>
                </a:cubicBezTo>
                <a:cubicBezTo>
                  <a:pt x="4576023" y="-29791"/>
                  <a:pt x="4707675" y="129781"/>
                  <a:pt x="4729231" y="337131"/>
                </a:cubicBezTo>
                <a:cubicBezTo>
                  <a:pt x="4802448" y="636435"/>
                  <a:pt x="4749143" y="952797"/>
                  <a:pt x="4729231" y="1179936"/>
                </a:cubicBezTo>
                <a:lnTo>
                  <a:pt x="4729231" y="1179936"/>
                </a:lnTo>
                <a:cubicBezTo>
                  <a:pt x="4758120" y="1344441"/>
                  <a:pt x="4705658" y="1528840"/>
                  <a:pt x="4729231" y="1685623"/>
                </a:cubicBezTo>
                <a:lnTo>
                  <a:pt x="4729231" y="1685617"/>
                </a:lnTo>
                <a:cubicBezTo>
                  <a:pt x="4717666" y="1872131"/>
                  <a:pt x="4577033" y="2047231"/>
                  <a:pt x="4392100" y="2022748"/>
                </a:cubicBezTo>
                <a:cubicBezTo>
                  <a:pt x="4012311" y="2016910"/>
                  <a:pt x="2348039" y="2009199"/>
                  <a:pt x="1970513" y="2022748"/>
                </a:cubicBezTo>
                <a:cubicBezTo>
                  <a:pt x="1093467" y="2258378"/>
                  <a:pt x="888233" y="2195536"/>
                  <a:pt x="223220" y="2521477"/>
                </a:cubicBezTo>
                <a:cubicBezTo>
                  <a:pt x="387608" y="2306503"/>
                  <a:pt x="618642" y="2246248"/>
                  <a:pt x="788205" y="2022748"/>
                </a:cubicBezTo>
                <a:cubicBezTo>
                  <a:pt x="663383" y="2045812"/>
                  <a:pt x="444969" y="2039910"/>
                  <a:pt x="337131" y="2022748"/>
                </a:cubicBezTo>
                <a:cubicBezTo>
                  <a:pt x="132806" y="2029252"/>
                  <a:pt x="-23722" y="1850981"/>
                  <a:pt x="0" y="1685617"/>
                </a:cubicBezTo>
                <a:lnTo>
                  <a:pt x="0" y="1685623"/>
                </a:lnTo>
                <a:cubicBezTo>
                  <a:pt x="-28919" y="1442986"/>
                  <a:pt x="-11420" y="1346601"/>
                  <a:pt x="0" y="1179936"/>
                </a:cubicBezTo>
                <a:lnTo>
                  <a:pt x="0" y="1179936"/>
                </a:lnTo>
                <a:cubicBezTo>
                  <a:pt x="-54973" y="1022106"/>
                  <a:pt x="-8834" y="691407"/>
                  <a:pt x="0" y="337131"/>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5280"/>
                      <a:gd name="adj2" fmla="val 7465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Vì chúng ta tiết kiệm để có việc gấp cần tiền thì có thể sử dụng.</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artoon of a child holding a book&#10;&#10;Description automatically generated with medium confidence">
            <a:extLst>
              <a:ext uri="{FF2B5EF4-FFF2-40B4-BE49-F238E27FC236}">
                <a16:creationId xmlns:a16="http://schemas.microsoft.com/office/drawing/2014/main" xmlns="" id="{70A31EE0-00A1-6C52-7824-58D7D30477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019546" y="3120203"/>
            <a:ext cx="2963548" cy="3745420"/>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33DDF4A6-F4B7-C3F3-E2A3-A0A9C3FFE1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184" y="4592928"/>
            <a:ext cx="2224272" cy="2224272"/>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41883B79-9F08-3B00-20D4-EE6C373FAF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007245" y="4677579"/>
            <a:ext cx="2224272" cy="2224272"/>
          </a:xfrm>
          <a:prstGeom prst="rect">
            <a:avLst/>
          </a:prstGeom>
        </p:spPr>
      </p:pic>
    </p:spTree>
    <p:extLst>
      <p:ext uri="{BB962C8B-B14F-4D97-AF65-F5344CB8AC3E}">
        <p14:creationId xmlns:p14="http://schemas.microsoft.com/office/powerpoint/2010/main" val="526270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324665" y="597547"/>
            <a:ext cx="5771335" cy="1227959"/>
            <a:chOff x="1154759" y="529977"/>
            <a:chExt cx="5771335" cy="1227959"/>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7"/>
              <a:ext cx="5141221" cy="8186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526197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1. Nhận xét các ý kiến sau:</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2" name="Speech Bubble: Rectangle with Corners Rounded 1">
            <a:extLst>
              <a:ext uri="{FF2B5EF4-FFF2-40B4-BE49-F238E27FC236}">
                <a16:creationId xmlns:a16="http://schemas.microsoft.com/office/drawing/2014/main" xmlns="" id="{D779D4F5-2C83-8754-E880-DE3BDB0264F7}"/>
              </a:ext>
            </a:extLst>
          </p:cNvPr>
          <p:cNvSpPr/>
          <p:nvPr/>
        </p:nvSpPr>
        <p:spPr>
          <a:xfrm>
            <a:off x="636620" y="2171334"/>
            <a:ext cx="3604939" cy="1508971"/>
          </a:xfrm>
          <a:custGeom>
            <a:avLst/>
            <a:gdLst>
              <a:gd name="connsiteX0" fmla="*/ 0 w 3604939"/>
              <a:gd name="connsiteY0" fmla="*/ 251500 h 1508971"/>
              <a:gd name="connsiteX1" fmla="*/ 251500 w 3604939"/>
              <a:gd name="connsiteY1" fmla="*/ 0 h 1508971"/>
              <a:gd name="connsiteX2" fmla="*/ 2102881 w 3604939"/>
              <a:gd name="connsiteY2" fmla="*/ 0 h 1508971"/>
              <a:gd name="connsiteX3" fmla="*/ 2102881 w 3604939"/>
              <a:gd name="connsiteY3" fmla="*/ 0 h 1508971"/>
              <a:gd name="connsiteX4" fmla="*/ 3004116 w 3604939"/>
              <a:gd name="connsiteY4" fmla="*/ 0 h 1508971"/>
              <a:gd name="connsiteX5" fmla="*/ 3353439 w 3604939"/>
              <a:gd name="connsiteY5" fmla="*/ 0 h 1508971"/>
              <a:gd name="connsiteX6" fmla="*/ 3604939 w 3604939"/>
              <a:gd name="connsiteY6" fmla="*/ 251500 h 1508971"/>
              <a:gd name="connsiteX7" fmla="*/ 3604939 w 3604939"/>
              <a:gd name="connsiteY7" fmla="*/ 880233 h 1508971"/>
              <a:gd name="connsiteX8" fmla="*/ 3604939 w 3604939"/>
              <a:gd name="connsiteY8" fmla="*/ 880233 h 1508971"/>
              <a:gd name="connsiteX9" fmla="*/ 3604939 w 3604939"/>
              <a:gd name="connsiteY9" fmla="*/ 1257476 h 1508971"/>
              <a:gd name="connsiteX10" fmla="*/ 3604939 w 3604939"/>
              <a:gd name="connsiteY10" fmla="*/ 1257471 h 1508971"/>
              <a:gd name="connsiteX11" fmla="*/ 3353439 w 3604939"/>
              <a:gd name="connsiteY11" fmla="*/ 1508971 h 1508971"/>
              <a:gd name="connsiteX12" fmla="*/ 3004116 w 3604939"/>
              <a:gd name="connsiteY12" fmla="*/ 1508971 h 1508971"/>
              <a:gd name="connsiteX13" fmla="*/ 3495962 w 3604939"/>
              <a:gd name="connsiteY13" fmla="*/ 1883648 h 1508971"/>
              <a:gd name="connsiteX14" fmla="*/ 2102881 w 3604939"/>
              <a:gd name="connsiteY14" fmla="*/ 1508971 h 1508971"/>
              <a:gd name="connsiteX15" fmla="*/ 251500 w 3604939"/>
              <a:gd name="connsiteY15" fmla="*/ 1508971 h 1508971"/>
              <a:gd name="connsiteX16" fmla="*/ 0 w 3604939"/>
              <a:gd name="connsiteY16" fmla="*/ 1257471 h 1508971"/>
              <a:gd name="connsiteX17" fmla="*/ 0 w 3604939"/>
              <a:gd name="connsiteY17" fmla="*/ 1257476 h 1508971"/>
              <a:gd name="connsiteX18" fmla="*/ 0 w 3604939"/>
              <a:gd name="connsiteY18" fmla="*/ 880233 h 1508971"/>
              <a:gd name="connsiteX19" fmla="*/ 0 w 3604939"/>
              <a:gd name="connsiteY19" fmla="*/ 880233 h 1508971"/>
              <a:gd name="connsiteX20" fmla="*/ 0 w 3604939"/>
              <a:gd name="connsiteY20" fmla="*/ 251500 h 15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4939" h="1508971" fill="none" extrusionOk="0">
                <a:moveTo>
                  <a:pt x="0" y="251500"/>
                </a:moveTo>
                <a:cubicBezTo>
                  <a:pt x="-13569" y="95758"/>
                  <a:pt x="120112" y="4587"/>
                  <a:pt x="251500" y="0"/>
                </a:cubicBezTo>
                <a:cubicBezTo>
                  <a:pt x="703791" y="-78447"/>
                  <a:pt x="1629108" y="73634"/>
                  <a:pt x="2102881" y="0"/>
                </a:cubicBezTo>
                <a:lnTo>
                  <a:pt x="2102881" y="0"/>
                </a:lnTo>
                <a:cubicBezTo>
                  <a:pt x="2293068" y="-72069"/>
                  <a:pt x="2580435" y="-17648"/>
                  <a:pt x="3004116" y="0"/>
                </a:cubicBezTo>
                <a:cubicBezTo>
                  <a:pt x="3081905" y="3185"/>
                  <a:pt x="3249500" y="18150"/>
                  <a:pt x="3353439" y="0"/>
                </a:cubicBezTo>
                <a:cubicBezTo>
                  <a:pt x="3495075" y="-9806"/>
                  <a:pt x="3607237" y="133507"/>
                  <a:pt x="3604939" y="251500"/>
                </a:cubicBezTo>
                <a:cubicBezTo>
                  <a:pt x="3567306" y="372631"/>
                  <a:pt x="3638642" y="777728"/>
                  <a:pt x="3604939" y="880233"/>
                </a:cubicBezTo>
                <a:lnTo>
                  <a:pt x="3604939" y="880233"/>
                </a:lnTo>
                <a:cubicBezTo>
                  <a:pt x="3614529" y="958919"/>
                  <a:pt x="3603902" y="1188456"/>
                  <a:pt x="3604939" y="1257476"/>
                </a:cubicBezTo>
                <a:lnTo>
                  <a:pt x="3604939" y="1257471"/>
                </a:lnTo>
                <a:cubicBezTo>
                  <a:pt x="3589129" y="1388220"/>
                  <a:pt x="3474848" y="1524030"/>
                  <a:pt x="3353439" y="1508971"/>
                </a:cubicBezTo>
                <a:cubicBezTo>
                  <a:pt x="3240519" y="1510900"/>
                  <a:pt x="3092724" y="1492014"/>
                  <a:pt x="3004116" y="1508971"/>
                </a:cubicBezTo>
                <a:cubicBezTo>
                  <a:pt x="3279608" y="1652346"/>
                  <a:pt x="3403744" y="1822114"/>
                  <a:pt x="3495962" y="1883648"/>
                </a:cubicBezTo>
                <a:cubicBezTo>
                  <a:pt x="3211881" y="1748053"/>
                  <a:pt x="2685124" y="1790343"/>
                  <a:pt x="2102881" y="1508971"/>
                </a:cubicBezTo>
                <a:cubicBezTo>
                  <a:pt x="1243605" y="1521762"/>
                  <a:pt x="912965" y="1562005"/>
                  <a:pt x="251500" y="1508971"/>
                </a:cubicBezTo>
                <a:cubicBezTo>
                  <a:pt x="106571" y="1530180"/>
                  <a:pt x="16204" y="1414900"/>
                  <a:pt x="0" y="1257471"/>
                </a:cubicBezTo>
                <a:lnTo>
                  <a:pt x="0" y="1257476"/>
                </a:lnTo>
                <a:cubicBezTo>
                  <a:pt x="-10756" y="1127115"/>
                  <a:pt x="7704" y="1010137"/>
                  <a:pt x="0" y="880233"/>
                </a:cubicBezTo>
                <a:lnTo>
                  <a:pt x="0" y="880233"/>
                </a:lnTo>
                <a:cubicBezTo>
                  <a:pt x="49633" y="618849"/>
                  <a:pt x="-4982" y="351108"/>
                  <a:pt x="0" y="251500"/>
                </a:cubicBezTo>
                <a:close/>
              </a:path>
              <a:path w="3604939" h="1508971" stroke="0" extrusionOk="0">
                <a:moveTo>
                  <a:pt x="0" y="251500"/>
                </a:moveTo>
                <a:cubicBezTo>
                  <a:pt x="-1624" y="109778"/>
                  <a:pt x="110578" y="-5674"/>
                  <a:pt x="251500" y="0"/>
                </a:cubicBezTo>
                <a:cubicBezTo>
                  <a:pt x="1046130" y="129568"/>
                  <a:pt x="1613954" y="-84271"/>
                  <a:pt x="2102881" y="0"/>
                </a:cubicBezTo>
                <a:lnTo>
                  <a:pt x="2102881" y="0"/>
                </a:lnTo>
                <a:cubicBezTo>
                  <a:pt x="2428281" y="-60209"/>
                  <a:pt x="2609916" y="23269"/>
                  <a:pt x="3004116" y="0"/>
                </a:cubicBezTo>
                <a:cubicBezTo>
                  <a:pt x="3101639" y="16994"/>
                  <a:pt x="3253902" y="-13228"/>
                  <a:pt x="3353439" y="0"/>
                </a:cubicBezTo>
                <a:cubicBezTo>
                  <a:pt x="3490772" y="-20573"/>
                  <a:pt x="3600989" y="108723"/>
                  <a:pt x="3604939" y="251500"/>
                </a:cubicBezTo>
                <a:cubicBezTo>
                  <a:pt x="3627537" y="565020"/>
                  <a:pt x="3587565" y="748428"/>
                  <a:pt x="3604939" y="880233"/>
                </a:cubicBezTo>
                <a:lnTo>
                  <a:pt x="3604939" y="880233"/>
                </a:lnTo>
                <a:cubicBezTo>
                  <a:pt x="3633231" y="1051502"/>
                  <a:pt x="3578730" y="1152626"/>
                  <a:pt x="3604939" y="1257476"/>
                </a:cubicBezTo>
                <a:lnTo>
                  <a:pt x="3604939" y="1257471"/>
                </a:lnTo>
                <a:cubicBezTo>
                  <a:pt x="3579478" y="1397080"/>
                  <a:pt x="3491534" y="1524621"/>
                  <a:pt x="3353439" y="1508971"/>
                </a:cubicBezTo>
                <a:cubicBezTo>
                  <a:pt x="3191067" y="1477731"/>
                  <a:pt x="3051560" y="1484329"/>
                  <a:pt x="3004116" y="1508971"/>
                </a:cubicBezTo>
                <a:cubicBezTo>
                  <a:pt x="3062276" y="1597743"/>
                  <a:pt x="3405606" y="1792057"/>
                  <a:pt x="3495962" y="1883648"/>
                </a:cubicBezTo>
                <a:cubicBezTo>
                  <a:pt x="3306233" y="1900756"/>
                  <a:pt x="2592806" y="1634852"/>
                  <a:pt x="2102881" y="1508971"/>
                </a:cubicBezTo>
                <a:cubicBezTo>
                  <a:pt x="1840171" y="1590776"/>
                  <a:pt x="1116094" y="1587760"/>
                  <a:pt x="251500" y="1508971"/>
                </a:cubicBezTo>
                <a:cubicBezTo>
                  <a:pt x="95247" y="1515195"/>
                  <a:pt x="-18323" y="1380283"/>
                  <a:pt x="0" y="1257471"/>
                </a:cubicBezTo>
                <a:lnTo>
                  <a:pt x="0" y="1257476"/>
                </a:lnTo>
                <a:cubicBezTo>
                  <a:pt x="27505" y="1159971"/>
                  <a:pt x="20082" y="961244"/>
                  <a:pt x="0" y="880233"/>
                </a:cubicBezTo>
                <a:lnTo>
                  <a:pt x="0" y="880233"/>
                </a:lnTo>
                <a:cubicBezTo>
                  <a:pt x="51027" y="601756"/>
                  <a:pt x="-9406" y="448541"/>
                  <a:pt x="0" y="25150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6977"/>
                      <a:gd name="adj2" fmla="val 7483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Ý kiến này sai</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FAC9AE6E-6234-26C1-5F3A-375560D1F63F}"/>
              </a:ext>
            </a:extLst>
          </p:cNvPr>
          <p:cNvSpPr/>
          <p:nvPr/>
        </p:nvSpPr>
        <p:spPr>
          <a:xfrm>
            <a:off x="6970381" y="2069169"/>
            <a:ext cx="4729231" cy="2022748"/>
          </a:xfrm>
          <a:custGeom>
            <a:avLst/>
            <a:gdLst>
              <a:gd name="connsiteX0" fmla="*/ 0 w 4729231"/>
              <a:gd name="connsiteY0" fmla="*/ 337131 h 2022748"/>
              <a:gd name="connsiteX1" fmla="*/ 337131 w 4729231"/>
              <a:gd name="connsiteY1" fmla="*/ 0 h 2022748"/>
              <a:gd name="connsiteX2" fmla="*/ 788205 w 4729231"/>
              <a:gd name="connsiteY2" fmla="*/ 0 h 2022748"/>
              <a:gd name="connsiteX3" fmla="*/ 788205 w 4729231"/>
              <a:gd name="connsiteY3" fmla="*/ 0 h 2022748"/>
              <a:gd name="connsiteX4" fmla="*/ 1970513 w 4729231"/>
              <a:gd name="connsiteY4" fmla="*/ 0 h 2022748"/>
              <a:gd name="connsiteX5" fmla="*/ 4392100 w 4729231"/>
              <a:gd name="connsiteY5" fmla="*/ 0 h 2022748"/>
              <a:gd name="connsiteX6" fmla="*/ 4729231 w 4729231"/>
              <a:gd name="connsiteY6" fmla="*/ 337131 h 2022748"/>
              <a:gd name="connsiteX7" fmla="*/ 4729231 w 4729231"/>
              <a:gd name="connsiteY7" fmla="*/ 1179936 h 2022748"/>
              <a:gd name="connsiteX8" fmla="*/ 4729231 w 4729231"/>
              <a:gd name="connsiteY8" fmla="*/ 1179936 h 2022748"/>
              <a:gd name="connsiteX9" fmla="*/ 4729231 w 4729231"/>
              <a:gd name="connsiteY9" fmla="*/ 1685623 h 2022748"/>
              <a:gd name="connsiteX10" fmla="*/ 4729231 w 4729231"/>
              <a:gd name="connsiteY10" fmla="*/ 1685617 h 2022748"/>
              <a:gd name="connsiteX11" fmla="*/ 4392100 w 4729231"/>
              <a:gd name="connsiteY11" fmla="*/ 2022748 h 2022748"/>
              <a:gd name="connsiteX12" fmla="*/ 1970513 w 4729231"/>
              <a:gd name="connsiteY12" fmla="*/ 2022748 h 2022748"/>
              <a:gd name="connsiteX13" fmla="*/ 223220 w 4729231"/>
              <a:gd name="connsiteY13" fmla="*/ 2521477 h 2022748"/>
              <a:gd name="connsiteX14" fmla="*/ 788205 w 4729231"/>
              <a:gd name="connsiteY14" fmla="*/ 2022748 h 2022748"/>
              <a:gd name="connsiteX15" fmla="*/ 337131 w 4729231"/>
              <a:gd name="connsiteY15" fmla="*/ 2022748 h 2022748"/>
              <a:gd name="connsiteX16" fmla="*/ 0 w 4729231"/>
              <a:gd name="connsiteY16" fmla="*/ 1685617 h 2022748"/>
              <a:gd name="connsiteX17" fmla="*/ 0 w 4729231"/>
              <a:gd name="connsiteY17" fmla="*/ 1685623 h 2022748"/>
              <a:gd name="connsiteX18" fmla="*/ 0 w 4729231"/>
              <a:gd name="connsiteY18" fmla="*/ 1179936 h 2022748"/>
              <a:gd name="connsiteX19" fmla="*/ 0 w 4729231"/>
              <a:gd name="connsiteY19" fmla="*/ 1179936 h 2022748"/>
              <a:gd name="connsiteX20" fmla="*/ 0 w 4729231"/>
              <a:gd name="connsiteY20" fmla="*/ 337131 h 202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9231" h="2022748" fill="none" extrusionOk="0">
                <a:moveTo>
                  <a:pt x="0" y="337131"/>
                </a:moveTo>
                <a:cubicBezTo>
                  <a:pt x="-9142" y="139591"/>
                  <a:pt x="176171" y="15405"/>
                  <a:pt x="337131" y="0"/>
                </a:cubicBezTo>
                <a:cubicBezTo>
                  <a:pt x="541035" y="-8518"/>
                  <a:pt x="692733" y="19185"/>
                  <a:pt x="788205" y="0"/>
                </a:cubicBezTo>
                <a:lnTo>
                  <a:pt x="788205" y="0"/>
                </a:lnTo>
                <a:cubicBezTo>
                  <a:pt x="1079006" y="69661"/>
                  <a:pt x="1474357" y="485"/>
                  <a:pt x="1970513" y="0"/>
                </a:cubicBezTo>
                <a:cubicBezTo>
                  <a:pt x="2845297" y="89564"/>
                  <a:pt x="4032177" y="-23278"/>
                  <a:pt x="4392100" y="0"/>
                </a:cubicBezTo>
                <a:cubicBezTo>
                  <a:pt x="4584169" y="-21065"/>
                  <a:pt x="4731151" y="168403"/>
                  <a:pt x="4729231" y="337131"/>
                </a:cubicBezTo>
                <a:cubicBezTo>
                  <a:pt x="4794702" y="693159"/>
                  <a:pt x="4660065" y="954678"/>
                  <a:pt x="4729231" y="1179936"/>
                </a:cubicBezTo>
                <a:lnTo>
                  <a:pt x="4729231" y="1179936"/>
                </a:lnTo>
                <a:cubicBezTo>
                  <a:pt x="4705194" y="1258539"/>
                  <a:pt x="4744495" y="1470403"/>
                  <a:pt x="4729231" y="1685623"/>
                </a:cubicBezTo>
                <a:lnTo>
                  <a:pt x="4729231" y="1685617"/>
                </a:lnTo>
                <a:cubicBezTo>
                  <a:pt x="4711059" y="1862440"/>
                  <a:pt x="4571447" y="2028642"/>
                  <a:pt x="4392100" y="2022748"/>
                </a:cubicBezTo>
                <a:cubicBezTo>
                  <a:pt x="3757226" y="1913583"/>
                  <a:pt x="2900327" y="2016717"/>
                  <a:pt x="1970513" y="2022748"/>
                </a:cubicBezTo>
                <a:cubicBezTo>
                  <a:pt x="1689363" y="2091117"/>
                  <a:pt x="704379" y="2430982"/>
                  <a:pt x="223220" y="2521477"/>
                </a:cubicBezTo>
                <a:cubicBezTo>
                  <a:pt x="282989" y="2462841"/>
                  <a:pt x="603463" y="2095551"/>
                  <a:pt x="788205" y="2022748"/>
                </a:cubicBezTo>
                <a:cubicBezTo>
                  <a:pt x="580028" y="2018808"/>
                  <a:pt x="532395" y="2058347"/>
                  <a:pt x="337131" y="2022748"/>
                </a:cubicBezTo>
                <a:cubicBezTo>
                  <a:pt x="144064" y="2046933"/>
                  <a:pt x="7034" y="1879852"/>
                  <a:pt x="0" y="1685617"/>
                </a:cubicBezTo>
                <a:lnTo>
                  <a:pt x="0" y="1685623"/>
                </a:lnTo>
                <a:cubicBezTo>
                  <a:pt x="-35237" y="1491973"/>
                  <a:pt x="-35695" y="1269150"/>
                  <a:pt x="0" y="1179936"/>
                </a:cubicBezTo>
                <a:lnTo>
                  <a:pt x="0" y="1179936"/>
                </a:lnTo>
                <a:cubicBezTo>
                  <a:pt x="1" y="785682"/>
                  <a:pt x="6996" y="754447"/>
                  <a:pt x="0" y="337131"/>
                </a:cubicBezTo>
                <a:close/>
              </a:path>
              <a:path w="4729231" h="2022748" stroke="0" extrusionOk="0">
                <a:moveTo>
                  <a:pt x="0" y="337131"/>
                </a:moveTo>
                <a:cubicBezTo>
                  <a:pt x="-9848" y="133828"/>
                  <a:pt x="140083" y="-30462"/>
                  <a:pt x="337131" y="0"/>
                </a:cubicBezTo>
                <a:cubicBezTo>
                  <a:pt x="477768" y="10872"/>
                  <a:pt x="609051" y="-7514"/>
                  <a:pt x="788205" y="0"/>
                </a:cubicBezTo>
                <a:lnTo>
                  <a:pt x="788205" y="0"/>
                </a:lnTo>
                <a:cubicBezTo>
                  <a:pt x="1200309" y="-37927"/>
                  <a:pt x="1801707" y="-744"/>
                  <a:pt x="1970513" y="0"/>
                </a:cubicBezTo>
                <a:cubicBezTo>
                  <a:pt x="2296666" y="-23483"/>
                  <a:pt x="3970870" y="-95534"/>
                  <a:pt x="4392100" y="0"/>
                </a:cubicBezTo>
                <a:cubicBezTo>
                  <a:pt x="4576023" y="-29791"/>
                  <a:pt x="4707675" y="129781"/>
                  <a:pt x="4729231" y="337131"/>
                </a:cubicBezTo>
                <a:cubicBezTo>
                  <a:pt x="4802448" y="636435"/>
                  <a:pt x="4749143" y="952797"/>
                  <a:pt x="4729231" y="1179936"/>
                </a:cubicBezTo>
                <a:lnTo>
                  <a:pt x="4729231" y="1179936"/>
                </a:lnTo>
                <a:cubicBezTo>
                  <a:pt x="4758120" y="1344441"/>
                  <a:pt x="4705658" y="1528840"/>
                  <a:pt x="4729231" y="1685623"/>
                </a:cubicBezTo>
                <a:lnTo>
                  <a:pt x="4729231" y="1685617"/>
                </a:lnTo>
                <a:cubicBezTo>
                  <a:pt x="4717666" y="1872131"/>
                  <a:pt x="4577033" y="2047231"/>
                  <a:pt x="4392100" y="2022748"/>
                </a:cubicBezTo>
                <a:cubicBezTo>
                  <a:pt x="4012311" y="2016910"/>
                  <a:pt x="2348039" y="2009199"/>
                  <a:pt x="1970513" y="2022748"/>
                </a:cubicBezTo>
                <a:cubicBezTo>
                  <a:pt x="1093467" y="2258378"/>
                  <a:pt x="888233" y="2195536"/>
                  <a:pt x="223220" y="2521477"/>
                </a:cubicBezTo>
                <a:cubicBezTo>
                  <a:pt x="387608" y="2306503"/>
                  <a:pt x="618642" y="2246248"/>
                  <a:pt x="788205" y="2022748"/>
                </a:cubicBezTo>
                <a:cubicBezTo>
                  <a:pt x="663383" y="2045812"/>
                  <a:pt x="444969" y="2039910"/>
                  <a:pt x="337131" y="2022748"/>
                </a:cubicBezTo>
                <a:cubicBezTo>
                  <a:pt x="132806" y="2029252"/>
                  <a:pt x="-23722" y="1850981"/>
                  <a:pt x="0" y="1685617"/>
                </a:cubicBezTo>
                <a:lnTo>
                  <a:pt x="0" y="1685623"/>
                </a:lnTo>
                <a:cubicBezTo>
                  <a:pt x="-28919" y="1442986"/>
                  <a:pt x="-11420" y="1346601"/>
                  <a:pt x="0" y="1179936"/>
                </a:cubicBezTo>
                <a:lnTo>
                  <a:pt x="0" y="1179936"/>
                </a:lnTo>
                <a:cubicBezTo>
                  <a:pt x="-54973" y="1022106"/>
                  <a:pt x="-8834" y="691407"/>
                  <a:pt x="0" y="337131"/>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5280"/>
                      <a:gd name="adj2" fmla="val 7465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Vì những người giàu không biết cách bảo quản và tiết kiệm thì sau này cũng sẽ hết tiền.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artoon of a child holding a book&#10;&#10;Description automatically generated with medium confidence">
            <a:extLst>
              <a:ext uri="{FF2B5EF4-FFF2-40B4-BE49-F238E27FC236}">
                <a16:creationId xmlns:a16="http://schemas.microsoft.com/office/drawing/2014/main" xmlns="" id="{70A31EE0-00A1-6C52-7824-58D7D30477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019546" y="3120203"/>
            <a:ext cx="2963548" cy="3745420"/>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33DDF4A6-F4B7-C3F3-E2A3-A0A9C3FFE1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84" y="4592928"/>
            <a:ext cx="2224272" cy="2224272"/>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41883B79-9F08-3B00-20D4-EE6C373FAF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007245" y="4677579"/>
            <a:ext cx="2224272" cy="2224272"/>
          </a:xfrm>
          <a:prstGeom prst="rect">
            <a:avLst/>
          </a:prstGeom>
        </p:spPr>
      </p:pic>
      <p:grpSp>
        <p:nvGrpSpPr>
          <p:cNvPr id="4" name="Group 3">
            <a:extLst>
              <a:ext uri="{FF2B5EF4-FFF2-40B4-BE49-F238E27FC236}">
                <a16:creationId xmlns:a16="http://schemas.microsoft.com/office/drawing/2014/main" xmlns="" id="{C34F0779-B226-74C9-D101-97CE564B2866}"/>
              </a:ext>
            </a:extLst>
          </p:cNvPr>
          <p:cNvGrpSpPr/>
          <p:nvPr/>
        </p:nvGrpSpPr>
        <p:grpSpPr>
          <a:xfrm>
            <a:off x="6323903" y="354206"/>
            <a:ext cx="5265447" cy="1629238"/>
            <a:chOff x="170238" y="1536204"/>
            <a:chExt cx="5265447" cy="1629238"/>
          </a:xfrm>
        </p:grpSpPr>
        <p:grpSp>
          <p:nvGrpSpPr>
            <p:cNvPr id="8" name="Group 7">
              <a:extLst>
                <a:ext uri="{FF2B5EF4-FFF2-40B4-BE49-F238E27FC236}">
                  <a16:creationId xmlns:a16="http://schemas.microsoft.com/office/drawing/2014/main" xmlns="" id="{6D9423FF-72D8-F220-25F0-87A4D72AC564}"/>
                </a:ext>
              </a:extLst>
            </p:cNvPr>
            <p:cNvGrpSpPr/>
            <p:nvPr/>
          </p:nvGrpSpPr>
          <p:grpSpPr>
            <a:xfrm>
              <a:off x="170238" y="1536204"/>
              <a:ext cx="5144095" cy="1369617"/>
              <a:chOff x="170238" y="1536204"/>
              <a:chExt cx="5144095" cy="1369617"/>
            </a:xfrm>
          </p:grpSpPr>
          <p:sp>
            <p:nvSpPr>
              <p:cNvPr id="16" name="Rectangle: Rounded Corners 15">
                <a:extLst>
                  <a:ext uri="{FF2B5EF4-FFF2-40B4-BE49-F238E27FC236}">
                    <a16:creationId xmlns:a16="http://schemas.microsoft.com/office/drawing/2014/main" xmlns="" id="{14182C46-A14E-70C0-0364-4A4CB0DD6EED}"/>
                  </a:ext>
                </a:extLst>
              </p:cNvPr>
              <p:cNvSpPr/>
              <p:nvPr/>
            </p:nvSpPr>
            <p:spPr>
              <a:xfrm>
                <a:off x="170238" y="1751097"/>
                <a:ext cx="5144095" cy="115472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A7059DF5-9DC6-3EF5-1C92-01A8BD0F01D1}"/>
                  </a:ext>
                </a:extLst>
              </p:cNvPr>
              <p:cNvSpPr/>
              <p:nvPr/>
            </p:nvSpPr>
            <p:spPr>
              <a:xfrm>
                <a:off x="300203" y="1897020"/>
                <a:ext cx="4770378" cy="899915"/>
              </a:xfrm>
              <a:prstGeom prst="roundRect">
                <a:avLst/>
              </a:prstGeom>
              <a:solidFill>
                <a:srgbClr val="CCFFCC"/>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Chỉ những người nghèo mới cần bảo quản và tiết kiệm tiền.</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D66EF3EB-488B-F35F-8955-FE060C7DD994}"/>
                  </a:ext>
                </a:extLst>
              </p:cNvPr>
              <p:cNvSpPr/>
              <p:nvPr/>
            </p:nvSpPr>
            <p:spPr>
              <a:xfrm>
                <a:off x="2318528" y="1536204"/>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2</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xmlns="" id="{13D81945-E814-B394-497E-B6C6A0D0EB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396" t="23617" r="27997" b="33048"/>
            <a:stretch/>
          </p:blipFill>
          <p:spPr>
            <a:xfrm>
              <a:off x="4661294" y="2413122"/>
              <a:ext cx="774391" cy="752320"/>
            </a:xfrm>
            <a:prstGeom prst="rect">
              <a:avLst/>
            </a:prstGeom>
          </p:spPr>
        </p:pic>
      </p:grpSp>
    </p:spTree>
    <p:extLst>
      <p:ext uri="{BB962C8B-B14F-4D97-AF65-F5344CB8AC3E}">
        <p14:creationId xmlns:p14="http://schemas.microsoft.com/office/powerpoint/2010/main" val="3974678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324665" y="597547"/>
            <a:ext cx="5771335" cy="1227959"/>
            <a:chOff x="1154759" y="529977"/>
            <a:chExt cx="5771335" cy="1227959"/>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7"/>
              <a:ext cx="5141221" cy="8186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526197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1. Nhận xét các ý kiến sau:</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2" name="Speech Bubble: Rectangle with Corners Rounded 1">
            <a:extLst>
              <a:ext uri="{FF2B5EF4-FFF2-40B4-BE49-F238E27FC236}">
                <a16:creationId xmlns:a16="http://schemas.microsoft.com/office/drawing/2014/main" xmlns="" id="{D779D4F5-2C83-8754-E880-DE3BDB0264F7}"/>
              </a:ext>
            </a:extLst>
          </p:cNvPr>
          <p:cNvSpPr/>
          <p:nvPr/>
        </p:nvSpPr>
        <p:spPr>
          <a:xfrm>
            <a:off x="636621" y="2171334"/>
            <a:ext cx="2997546" cy="1508971"/>
          </a:xfrm>
          <a:custGeom>
            <a:avLst/>
            <a:gdLst>
              <a:gd name="connsiteX0" fmla="*/ 0 w 2997546"/>
              <a:gd name="connsiteY0" fmla="*/ 251500 h 1508971"/>
              <a:gd name="connsiteX1" fmla="*/ 251500 w 2997546"/>
              <a:gd name="connsiteY1" fmla="*/ 0 h 1508971"/>
              <a:gd name="connsiteX2" fmla="*/ 1748569 w 2997546"/>
              <a:gd name="connsiteY2" fmla="*/ 0 h 1508971"/>
              <a:gd name="connsiteX3" fmla="*/ 1748569 w 2997546"/>
              <a:gd name="connsiteY3" fmla="*/ 0 h 1508971"/>
              <a:gd name="connsiteX4" fmla="*/ 2497955 w 2997546"/>
              <a:gd name="connsiteY4" fmla="*/ 0 h 1508971"/>
              <a:gd name="connsiteX5" fmla="*/ 2746046 w 2997546"/>
              <a:gd name="connsiteY5" fmla="*/ 0 h 1508971"/>
              <a:gd name="connsiteX6" fmla="*/ 2997546 w 2997546"/>
              <a:gd name="connsiteY6" fmla="*/ 251500 h 1508971"/>
              <a:gd name="connsiteX7" fmla="*/ 2997546 w 2997546"/>
              <a:gd name="connsiteY7" fmla="*/ 880233 h 1508971"/>
              <a:gd name="connsiteX8" fmla="*/ 2997546 w 2997546"/>
              <a:gd name="connsiteY8" fmla="*/ 880233 h 1508971"/>
              <a:gd name="connsiteX9" fmla="*/ 2997546 w 2997546"/>
              <a:gd name="connsiteY9" fmla="*/ 1257476 h 1508971"/>
              <a:gd name="connsiteX10" fmla="*/ 2997546 w 2997546"/>
              <a:gd name="connsiteY10" fmla="*/ 1257471 h 1508971"/>
              <a:gd name="connsiteX11" fmla="*/ 2746046 w 2997546"/>
              <a:gd name="connsiteY11" fmla="*/ 1508971 h 1508971"/>
              <a:gd name="connsiteX12" fmla="*/ 2497955 w 2997546"/>
              <a:gd name="connsiteY12" fmla="*/ 1508971 h 1508971"/>
              <a:gd name="connsiteX13" fmla="*/ 2906930 w 2997546"/>
              <a:gd name="connsiteY13" fmla="*/ 1883648 h 1508971"/>
              <a:gd name="connsiteX14" fmla="*/ 1748569 w 2997546"/>
              <a:gd name="connsiteY14" fmla="*/ 1508971 h 1508971"/>
              <a:gd name="connsiteX15" fmla="*/ 251500 w 2997546"/>
              <a:gd name="connsiteY15" fmla="*/ 1508971 h 1508971"/>
              <a:gd name="connsiteX16" fmla="*/ 0 w 2997546"/>
              <a:gd name="connsiteY16" fmla="*/ 1257471 h 1508971"/>
              <a:gd name="connsiteX17" fmla="*/ 0 w 2997546"/>
              <a:gd name="connsiteY17" fmla="*/ 1257476 h 1508971"/>
              <a:gd name="connsiteX18" fmla="*/ 0 w 2997546"/>
              <a:gd name="connsiteY18" fmla="*/ 880233 h 1508971"/>
              <a:gd name="connsiteX19" fmla="*/ 0 w 2997546"/>
              <a:gd name="connsiteY19" fmla="*/ 880233 h 1508971"/>
              <a:gd name="connsiteX20" fmla="*/ 0 w 2997546"/>
              <a:gd name="connsiteY20" fmla="*/ 251500 h 15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97546" h="1508971" fill="none" extrusionOk="0">
                <a:moveTo>
                  <a:pt x="0" y="251500"/>
                </a:moveTo>
                <a:cubicBezTo>
                  <a:pt x="-13569" y="95758"/>
                  <a:pt x="120112" y="4587"/>
                  <a:pt x="251500" y="0"/>
                </a:cubicBezTo>
                <a:cubicBezTo>
                  <a:pt x="484355" y="111986"/>
                  <a:pt x="1495894" y="-23278"/>
                  <a:pt x="1748569" y="0"/>
                </a:cubicBezTo>
                <a:lnTo>
                  <a:pt x="1748569" y="0"/>
                </a:lnTo>
                <a:cubicBezTo>
                  <a:pt x="1962664" y="11352"/>
                  <a:pt x="2195909" y="-41326"/>
                  <a:pt x="2497955" y="0"/>
                </a:cubicBezTo>
                <a:cubicBezTo>
                  <a:pt x="2583611" y="6369"/>
                  <a:pt x="2689975" y="12503"/>
                  <a:pt x="2746046" y="0"/>
                </a:cubicBezTo>
                <a:cubicBezTo>
                  <a:pt x="2887682" y="-9806"/>
                  <a:pt x="2999844" y="133507"/>
                  <a:pt x="2997546" y="251500"/>
                </a:cubicBezTo>
                <a:cubicBezTo>
                  <a:pt x="2959913" y="372631"/>
                  <a:pt x="3031249" y="777728"/>
                  <a:pt x="2997546" y="880233"/>
                </a:cubicBezTo>
                <a:lnTo>
                  <a:pt x="2997546" y="880233"/>
                </a:lnTo>
                <a:cubicBezTo>
                  <a:pt x="3007136" y="958919"/>
                  <a:pt x="2996509" y="1188456"/>
                  <a:pt x="2997546" y="1257476"/>
                </a:cubicBezTo>
                <a:lnTo>
                  <a:pt x="2997546" y="1257471"/>
                </a:lnTo>
                <a:cubicBezTo>
                  <a:pt x="2981736" y="1388220"/>
                  <a:pt x="2867455" y="1524030"/>
                  <a:pt x="2746046" y="1508971"/>
                </a:cubicBezTo>
                <a:cubicBezTo>
                  <a:pt x="2652303" y="1510206"/>
                  <a:pt x="2592416" y="1513214"/>
                  <a:pt x="2497955" y="1508971"/>
                </a:cubicBezTo>
                <a:cubicBezTo>
                  <a:pt x="2657317" y="1685523"/>
                  <a:pt x="2837978" y="1872669"/>
                  <a:pt x="2906930" y="1883648"/>
                </a:cubicBezTo>
                <a:cubicBezTo>
                  <a:pt x="2444917" y="1741782"/>
                  <a:pt x="2269893" y="1575768"/>
                  <a:pt x="1748569" y="1508971"/>
                </a:cubicBezTo>
                <a:cubicBezTo>
                  <a:pt x="1499971" y="1481687"/>
                  <a:pt x="725624" y="1597238"/>
                  <a:pt x="251500" y="1508971"/>
                </a:cubicBezTo>
                <a:cubicBezTo>
                  <a:pt x="106571" y="1530180"/>
                  <a:pt x="16204" y="1414900"/>
                  <a:pt x="0" y="1257471"/>
                </a:cubicBezTo>
                <a:lnTo>
                  <a:pt x="0" y="1257476"/>
                </a:lnTo>
                <a:cubicBezTo>
                  <a:pt x="-10756" y="1127115"/>
                  <a:pt x="7704" y="1010137"/>
                  <a:pt x="0" y="880233"/>
                </a:cubicBezTo>
                <a:lnTo>
                  <a:pt x="0" y="880233"/>
                </a:lnTo>
                <a:cubicBezTo>
                  <a:pt x="49633" y="618849"/>
                  <a:pt x="-4982" y="351108"/>
                  <a:pt x="0" y="251500"/>
                </a:cubicBezTo>
                <a:close/>
              </a:path>
              <a:path w="2997546" h="1508971" stroke="0" extrusionOk="0">
                <a:moveTo>
                  <a:pt x="0" y="251500"/>
                </a:moveTo>
                <a:cubicBezTo>
                  <a:pt x="-1624" y="109778"/>
                  <a:pt x="110578" y="-5674"/>
                  <a:pt x="251500" y="0"/>
                </a:cubicBezTo>
                <a:cubicBezTo>
                  <a:pt x="583614" y="-36586"/>
                  <a:pt x="1481959" y="130134"/>
                  <a:pt x="1748569" y="0"/>
                </a:cubicBezTo>
                <a:lnTo>
                  <a:pt x="1748569" y="0"/>
                </a:lnTo>
                <a:cubicBezTo>
                  <a:pt x="1846036" y="-18226"/>
                  <a:pt x="2124704" y="44636"/>
                  <a:pt x="2497955" y="0"/>
                </a:cubicBezTo>
                <a:cubicBezTo>
                  <a:pt x="2588220" y="17032"/>
                  <a:pt x="2717307" y="-1106"/>
                  <a:pt x="2746046" y="0"/>
                </a:cubicBezTo>
                <a:cubicBezTo>
                  <a:pt x="2883379" y="-20573"/>
                  <a:pt x="2993596" y="108723"/>
                  <a:pt x="2997546" y="251500"/>
                </a:cubicBezTo>
                <a:cubicBezTo>
                  <a:pt x="3020144" y="565020"/>
                  <a:pt x="2980172" y="748428"/>
                  <a:pt x="2997546" y="880233"/>
                </a:cubicBezTo>
                <a:lnTo>
                  <a:pt x="2997546" y="880233"/>
                </a:lnTo>
                <a:cubicBezTo>
                  <a:pt x="3025838" y="1051502"/>
                  <a:pt x="2971337" y="1152626"/>
                  <a:pt x="2997546" y="1257476"/>
                </a:cubicBezTo>
                <a:lnTo>
                  <a:pt x="2997546" y="1257471"/>
                </a:lnTo>
                <a:cubicBezTo>
                  <a:pt x="2972085" y="1397080"/>
                  <a:pt x="2884141" y="1524621"/>
                  <a:pt x="2746046" y="1508971"/>
                </a:cubicBezTo>
                <a:cubicBezTo>
                  <a:pt x="2708749" y="1518720"/>
                  <a:pt x="2582408" y="1514702"/>
                  <a:pt x="2497955" y="1508971"/>
                </a:cubicBezTo>
                <a:cubicBezTo>
                  <a:pt x="2562483" y="1531694"/>
                  <a:pt x="2754055" y="1802568"/>
                  <a:pt x="2906930" y="1883648"/>
                </a:cubicBezTo>
                <a:cubicBezTo>
                  <a:pt x="2385326" y="1775259"/>
                  <a:pt x="2161006" y="1664085"/>
                  <a:pt x="1748569" y="1508971"/>
                </a:cubicBezTo>
                <a:cubicBezTo>
                  <a:pt x="1500838" y="1465877"/>
                  <a:pt x="972954" y="1553729"/>
                  <a:pt x="251500" y="1508971"/>
                </a:cubicBezTo>
                <a:cubicBezTo>
                  <a:pt x="95247" y="1515195"/>
                  <a:pt x="-18323" y="1380283"/>
                  <a:pt x="0" y="1257471"/>
                </a:cubicBezTo>
                <a:lnTo>
                  <a:pt x="0" y="1257476"/>
                </a:lnTo>
                <a:cubicBezTo>
                  <a:pt x="27505" y="1159971"/>
                  <a:pt x="20082" y="961244"/>
                  <a:pt x="0" y="880233"/>
                </a:cubicBezTo>
                <a:lnTo>
                  <a:pt x="0" y="880233"/>
                </a:lnTo>
                <a:cubicBezTo>
                  <a:pt x="51027" y="601756"/>
                  <a:pt x="-9406" y="448541"/>
                  <a:pt x="0" y="25150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6977"/>
                      <a:gd name="adj2" fmla="val 7483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Ý kiến này sai</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FAC9AE6E-6234-26C1-5F3A-375560D1F63F}"/>
              </a:ext>
            </a:extLst>
          </p:cNvPr>
          <p:cNvSpPr/>
          <p:nvPr/>
        </p:nvSpPr>
        <p:spPr>
          <a:xfrm>
            <a:off x="6302387" y="2079035"/>
            <a:ext cx="5397226" cy="3157385"/>
          </a:xfrm>
          <a:custGeom>
            <a:avLst/>
            <a:gdLst>
              <a:gd name="connsiteX0" fmla="*/ 0 w 5397226"/>
              <a:gd name="connsiteY0" fmla="*/ 526241 h 3157385"/>
              <a:gd name="connsiteX1" fmla="*/ 526241 w 5397226"/>
              <a:gd name="connsiteY1" fmla="*/ 0 h 3157385"/>
              <a:gd name="connsiteX2" fmla="*/ 899538 w 5397226"/>
              <a:gd name="connsiteY2" fmla="*/ 0 h 3157385"/>
              <a:gd name="connsiteX3" fmla="*/ 899538 w 5397226"/>
              <a:gd name="connsiteY3" fmla="*/ 0 h 3157385"/>
              <a:gd name="connsiteX4" fmla="*/ 2248844 w 5397226"/>
              <a:gd name="connsiteY4" fmla="*/ 0 h 3157385"/>
              <a:gd name="connsiteX5" fmla="*/ 4870985 w 5397226"/>
              <a:gd name="connsiteY5" fmla="*/ 0 h 3157385"/>
              <a:gd name="connsiteX6" fmla="*/ 5397226 w 5397226"/>
              <a:gd name="connsiteY6" fmla="*/ 526241 h 3157385"/>
              <a:gd name="connsiteX7" fmla="*/ 5397226 w 5397226"/>
              <a:gd name="connsiteY7" fmla="*/ 1841808 h 3157385"/>
              <a:gd name="connsiteX8" fmla="*/ 5397226 w 5397226"/>
              <a:gd name="connsiteY8" fmla="*/ 1841808 h 3157385"/>
              <a:gd name="connsiteX9" fmla="*/ 5397226 w 5397226"/>
              <a:gd name="connsiteY9" fmla="*/ 2631154 h 3157385"/>
              <a:gd name="connsiteX10" fmla="*/ 5397226 w 5397226"/>
              <a:gd name="connsiteY10" fmla="*/ 2631144 h 3157385"/>
              <a:gd name="connsiteX11" fmla="*/ 4870985 w 5397226"/>
              <a:gd name="connsiteY11" fmla="*/ 3157385 h 3157385"/>
              <a:gd name="connsiteX12" fmla="*/ 2248844 w 5397226"/>
              <a:gd name="connsiteY12" fmla="*/ 3157385 h 3157385"/>
              <a:gd name="connsiteX13" fmla="*/ -28281 w 5397226"/>
              <a:gd name="connsiteY13" fmla="*/ 3621173 h 3157385"/>
              <a:gd name="connsiteX14" fmla="*/ 899538 w 5397226"/>
              <a:gd name="connsiteY14" fmla="*/ 3157385 h 3157385"/>
              <a:gd name="connsiteX15" fmla="*/ 526241 w 5397226"/>
              <a:gd name="connsiteY15" fmla="*/ 3157385 h 3157385"/>
              <a:gd name="connsiteX16" fmla="*/ 0 w 5397226"/>
              <a:gd name="connsiteY16" fmla="*/ 2631144 h 3157385"/>
              <a:gd name="connsiteX17" fmla="*/ 0 w 5397226"/>
              <a:gd name="connsiteY17" fmla="*/ 2631154 h 3157385"/>
              <a:gd name="connsiteX18" fmla="*/ 0 w 5397226"/>
              <a:gd name="connsiteY18" fmla="*/ 1841808 h 3157385"/>
              <a:gd name="connsiteX19" fmla="*/ 0 w 5397226"/>
              <a:gd name="connsiteY19" fmla="*/ 1841808 h 3157385"/>
              <a:gd name="connsiteX20" fmla="*/ 0 w 5397226"/>
              <a:gd name="connsiteY20" fmla="*/ 526241 h 31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97226" h="3157385" fill="none" extrusionOk="0">
                <a:moveTo>
                  <a:pt x="0" y="526241"/>
                </a:moveTo>
                <a:cubicBezTo>
                  <a:pt x="-41548" y="202221"/>
                  <a:pt x="200896" y="-233"/>
                  <a:pt x="526241" y="0"/>
                </a:cubicBezTo>
                <a:cubicBezTo>
                  <a:pt x="610263" y="4573"/>
                  <a:pt x="826889" y="-12893"/>
                  <a:pt x="899538" y="0"/>
                </a:cubicBezTo>
                <a:lnTo>
                  <a:pt x="899538" y="0"/>
                </a:lnTo>
                <a:cubicBezTo>
                  <a:pt x="1522222" y="-109714"/>
                  <a:pt x="1776003" y="-43695"/>
                  <a:pt x="2248844" y="0"/>
                </a:cubicBezTo>
                <a:cubicBezTo>
                  <a:pt x="3301800" y="-131356"/>
                  <a:pt x="4224326" y="-15097"/>
                  <a:pt x="4870985" y="0"/>
                </a:cubicBezTo>
                <a:cubicBezTo>
                  <a:pt x="5170314" y="8972"/>
                  <a:pt x="5436262" y="238511"/>
                  <a:pt x="5397226" y="526241"/>
                </a:cubicBezTo>
                <a:cubicBezTo>
                  <a:pt x="5465437" y="989653"/>
                  <a:pt x="5370238" y="1389587"/>
                  <a:pt x="5397226" y="1841808"/>
                </a:cubicBezTo>
                <a:lnTo>
                  <a:pt x="5397226" y="1841808"/>
                </a:lnTo>
                <a:cubicBezTo>
                  <a:pt x="5435634" y="2095331"/>
                  <a:pt x="5409612" y="2346934"/>
                  <a:pt x="5397226" y="2631154"/>
                </a:cubicBezTo>
                <a:cubicBezTo>
                  <a:pt x="5397226" y="2631150"/>
                  <a:pt x="5397226" y="2631147"/>
                  <a:pt x="5397226" y="2631144"/>
                </a:cubicBezTo>
                <a:cubicBezTo>
                  <a:pt x="5382674" y="2874850"/>
                  <a:pt x="5185302" y="3176472"/>
                  <a:pt x="4870985" y="3157385"/>
                </a:cubicBezTo>
                <a:cubicBezTo>
                  <a:pt x="3617170" y="3290944"/>
                  <a:pt x="3173094" y="3049385"/>
                  <a:pt x="2248844" y="3157385"/>
                </a:cubicBezTo>
                <a:cubicBezTo>
                  <a:pt x="1714362" y="3397041"/>
                  <a:pt x="763109" y="3512380"/>
                  <a:pt x="-28281" y="3621173"/>
                </a:cubicBezTo>
                <a:cubicBezTo>
                  <a:pt x="226071" y="3504382"/>
                  <a:pt x="481423" y="3264328"/>
                  <a:pt x="899538" y="3157385"/>
                </a:cubicBezTo>
                <a:cubicBezTo>
                  <a:pt x="825120" y="3127473"/>
                  <a:pt x="571556" y="3156487"/>
                  <a:pt x="526241" y="3157385"/>
                </a:cubicBezTo>
                <a:cubicBezTo>
                  <a:pt x="192548" y="3132684"/>
                  <a:pt x="-6880" y="2936660"/>
                  <a:pt x="0" y="2631144"/>
                </a:cubicBezTo>
                <a:cubicBezTo>
                  <a:pt x="0" y="2631145"/>
                  <a:pt x="0" y="2631151"/>
                  <a:pt x="0" y="2631154"/>
                </a:cubicBezTo>
                <a:cubicBezTo>
                  <a:pt x="-8593" y="2459427"/>
                  <a:pt x="-70759" y="2143035"/>
                  <a:pt x="0" y="1841808"/>
                </a:cubicBezTo>
                <a:lnTo>
                  <a:pt x="0" y="1841808"/>
                </a:lnTo>
                <a:cubicBezTo>
                  <a:pt x="-35719" y="1217858"/>
                  <a:pt x="103120" y="792138"/>
                  <a:pt x="0" y="526241"/>
                </a:cubicBezTo>
                <a:close/>
              </a:path>
              <a:path w="5397226" h="3157385" stroke="0" extrusionOk="0">
                <a:moveTo>
                  <a:pt x="0" y="526241"/>
                </a:moveTo>
                <a:cubicBezTo>
                  <a:pt x="-10671" y="217065"/>
                  <a:pt x="224233" y="-31914"/>
                  <a:pt x="526241" y="0"/>
                </a:cubicBezTo>
                <a:cubicBezTo>
                  <a:pt x="704625" y="27515"/>
                  <a:pt x="735297" y="6924"/>
                  <a:pt x="899538" y="0"/>
                </a:cubicBezTo>
                <a:lnTo>
                  <a:pt x="899538" y="0"/>
                </a:lnTo>
                <a:cubicBezTo>
                  <a:pt x="1221760" y="23181"/>
                  <a:pt x="1966031" y="82663"/>
                  <a:pt x="2248844" y="0"/>
                </a:cubicBezTo>
                <a:cubicBezTo>
                  <a:pt x="3105162" y="-23483"/>
                  <a:pt x="3744739" y="-95534"/>
                  <a:pt x="4870985" y="0"/>
                </a:cubicBezTo>
                <a:cubicBezTo>
                  <a:pt x="5159777" y="-24206"/>
                  <a:pt x="5392835" y="231296"/>
                  <a:pt x="5397226" y="526241"/>
                </a:cubicBezTo>
                <a:cubicBezTo>
                  <a:pt x="5387759" y="863367"/>
                  <a:pt x="5456231" y="1360703"/>
                  <a:pt x="5397226" y="1841808"/>
                </a:cubicBezTo>
                <a:lnTo>
                  <a:pt x="5397226" y="1841808"/>
                </a:lnTo>
                <a:cubicBezTo>
                  <a:pt x="5354329" y="2100242"/>
                  <a:pt x="5379126" y="2394692"/>
                  <a:pt x="5397226" y="2631154"/>
                </a:cubicBezTo>
                <a:cubicBezTo>
                  <a:pt x="5397225" y="2631153"/>
                  <a:pt x="5397226" y="2631146"/>
                  <a:pt x="5397226" y="2631144"/>
                </a:cubicBezTo>
                <a:cubicBezTo>
                  <a:pt x="5348732" y="2920348"/>
                  <a:pt x="5163769" y="3166944"/>
                  <a:pt x="4870985" y="3157385"/>
                </a:cubicBezTo>
                <a:cubicBezTo>
                  <a:pt x="4127636" y="3053081"/>
                  <a:pt x="3205156" y="3026928"/>
                  <a:pt x="2248844" y="3157385"/>
                </a:cubicBezTo>
                <a:cubicBezTo>
                  <a:pt x="1143289" y="3364207"/>
                  <a:pt x="943103" y="3368606"/>
                  <a:pt x="-28281" y="3621173"/>
                </a:cubicBezTo>
                <a:cubicBezTo>
                  <a:pt x="75109" y="3551104"/>
                  <a:pt x="621470" y="3326229"/>
                  <a:pt x="899538" y="3157385"/>
                </a:cubicBezTo>
                <a:cubicBezTo>
                  <a:pt x="728254" y="3189200"/>
                  <a:pt x="647048" y="3183857"/>
                  <a:pt x="526241" y="3157385"/>
                </a:cubicBezTo>
                <a:cubicBezTo>
                  <a:pt x="222546" y="3152042"/>
                  <a:pt x="-9181" y="2921172"/>
                  <a:pt x="0" y="2631144"/>
                </a:cubicBezTo>
                <a:cubicBezTo>
                  <a:pt x="0" y="2631147"/>
                  <a:pt x="0" y="2631153"/>
                  <a:pt x="0" y="2631154"/>
                </a:cubicBezTo>
                <a:cubicBezTo>
                  <a:pt x="-46166" y="2320328"/>
                  <a:pt x="-21394" y="1986365"/>
                  <a:pt x="0" y="1841808"/>
                </a:cubicBezTo>
                <a:lnTo>
                  <a:pt x="0" y="1841808"/>
                </a:lnTo>
                <a:cubicBezTo>
                  <a:pt x="-111697" y="1225188"/>
                  <a:pt x="-13020" y="889071"/>
                  <a:pt x="0" y="526241"/>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50524"/>
                      <a:gd name="adj2" fmla="val 64689"/>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Vì mọi người đều phải làm việc, phải đánh đổi sức lao động, thời gian, trí tuệ để kiếm tiền. Vì thế không nên chỉ cần bảo quản và tiết kiệm tiền của bản thân.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artoon of a child holding a book&#10;&#10;Description automatically generated with medium confidence">
            <a:extLst>
              <a:ext uri="{FF2B5EF4-FFF2-40B4-BE49-F238E27FC236}">
                <a16:creationId xmlns:a16="http://schemas.microsoft.com/office/drawing/2014/main" xmlns="" id="{70A31EE0-00A1-6C52-7824-58D7D30477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211488" y="3008007"/>
            <a:ext cx="2963548" cy="3745420"/>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33DDF4A6-F4B7-C3F3-E2A3-A0A9C3FFE1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84" y="4592928"/>
            <a:ext cx="2224272" cy="2224272"/>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41883B79-9F08-3B00-20D4-EE6C373FAF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007245" y="4677579"/>
            <a:ext cx="2224272" cy="2224272"/>
          </a:xfrm>
          <a:prstGeom prst="rect">
            <a:avLst/>
          </a:prstGeom>
        </p:spPr>
      </p:pic>
      <p:grpSp>
        <p:nvGrpSpPr>
          <p:cNvPr id="19" name="Group 18">
            <a:extLst>
              <a:ext uri="{FF2B5EF4-FFF2-40B4-BE49-F238E27FC236}">
                <a16:creationId xmlns:a16="http://schemas.microsoft.com/office/drawing/2014/main" xmlns="" id="{CDD2EBBD-90B7-3DE2-65BF-14F742AD0B7D}"/>
              </a:ext>
            </a:extLst>
          </p:cNvPr>
          <p:cNvGrpSpPr/>
          <p:nvPr/>
        </p:nvGrpSpPr>
        <p:grpSpPr>
          <a:xfrm>
            <a:off x="6613531" y="486271"/>
            <a:ext cx="4744444" cy="1352371"/>
            <a:chOff x="611704" y="1685035"/>
            <a:chExt cx="4744444" cy="1352371"/>
          </a:xfrm>
        </p:grpSpPr>
        <p:grpSp>
          <p:nvGrpSpPr>
            <p:cNvPr id="20" name="Group 19">
              <a:extLst>
                <a:ext uri="{FF2B5EF4-FFF2-40B4-BE49-F238E27FC236}">
                  <a16:creationId xmlns:a16="http://schemas.microsoft.com/office/drawing/2014/main" xmlns="" id="{45BA7559-F4D6-6898-C9BA-DE9A4E61FCD7}"/>
                </a:ext>
              </a:extLst>
            </p:cNvPr>
            <p:cNvGrpSpPr/>
            <p:nvPr/>
          </p:nvGrpSpPr>
          <p:grpSpPr>
            <a:xfrm>
              <a:off x="611704" y="1685035"/>
              <a:ext cx="4702629" cy="1220786"/>
              <a:chOff x="611704" y="1685035"/>
              <a:chExt cx="4702629" cy="1220786"/>
            </a:xfrm>
          </p:grpSpPr>
          <p:sp>
            <p:nvSpPr>
              <p:cNvPr id="22" name="Rectangle: Rounded Corners 21">
                <a:extLst>
                  <a:ext uri="{FF2B5EF4-FFF2-40B4-BE49-F238E27FC236}">
                    <a16:creationId xmlns:a16="http://schemas.microsoft.com/office/drawing/2014/main" xmlns="" id="{CE2AD5B7-FA21-24A9-FA90-CC2F42DA353F}"/>
                  </a:ext>
                </a:extLst>
              </p:cNvPr>
              <p:cNvSpPr/>
              <p:nvPr/>
            </p:nvSpPr>
            <p:spPr>
              <a:xfrm>
                <a:off x="611704" y="1751097"/>
                <a:ext cx="4702629" cy="1154724"/>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F5AEE23C-8F20-FBDB-C1B6-6A9BAA8A1004}"/>
                  </a:ext>
                </a:extLst>
              </p:cNvPr>
              <p:cNvSpPr/>
              <p:nvPr/>
            </p:nvSpPr>
            <p:spPr>
              <a:xfrm>
                <a:off x="804717" y="1910157"/>
                <a:ext cx="4307679" cy="899915"/>
              </a:xfrm>
              <a:prstGeom prst="roundRect">
                <a:avLst/>
              </a:prstGeom>
              <a:solidFill>
                <a:srgbClr val="FFCC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Chỉ cần bảo quản và tiết kiệm tiền của bản thân.</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xmlns="" id="{4A6B0FFE-E931-8E39-376B-4F177CC18B78}"/>
                  </a:ext>
                </a:extLst>
              </p:cNvPr>
              <p:cNvSpPr/>
              <p:nvPr/>
            </p:nvSpPr>
            <p:spPr>
              <a:xfrm>
                <a:off x="2716874" y="1685035"/>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3</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xmlns="" id="{48FFC83A-44CA-2D0B-11F8-E5298BFB23FC}"/>
                </a:ext>
              </a:extLst>
            </p:cNvPr>
            <p:cNvPicPr>
              <a:picLocks noChangeAspect="1"/>
            </p:cNvPicPr>
            <p:nvPr/>
          </p:nvPicPr>
          <p:blipFill>
            <a:blip r:embed="rId12" cstate="print">
              <a:extLst>
                <a:ext uri="{28A0092B-C50C-407E-A947-70E740481C1C}">
                  <a14:useLocalDpi xmlns:a14="http://schemas.microsoft.com/office/drawing/2010/main" val="0"/>
                </a:ext>
              </a:extLst>
            </a:blip>
            <a:srcRect t="16392" b="16392"/>
            <a:stretch/>
          </p:blipFill>
          <p:spPr>
            <a:xfrm>
              <a:off x="4374950" y="2377885"/>
              <a:ext cx="981198" cy="659521"/>
            </a:xfrm>
            <a:prstGeom prst="rect">
              <a:avLst/>
            </a:prstGeom>
          </p:spPr>
        </p:pic>
      </p:grpSp>
    </p:spTree>
    <p:extLst>
      <p:ext uri="{BB962C8B-B14F-4D97-AF65-F5344CB8AC3E}">
        <p14:creationId xmlns:p14="http://schemas.microsoft.com/office/powerpoint/2010/main" val="3675690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32466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324665" y="608836"/>
            <a:ext cx="5771335" cy="1216670"/>
            <a:chOff x="1154759" y="541266"/>
            <a:chExt cx="5771335" cy="1216670"/>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41266"/>
              <a:ext cx="5141221" cy="8186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526197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1. Nhận xét các ý kiến sau:</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2" name="Speech Bubble: Rectangle with Corners Rounded 1">
            <a:extLst>
              <a:ext uri="{FF2B5EF4-FFF2-40B4-BE49-F238E27FC236}">
                <a16:creationId xmlns:a16="http://schemas.microsoft.com/office/drawing/2014/main" xmlns="" id="{D779D4F5-2C83-8754-E880-DE3BDB0264F7}"/>
              </a:ext>
            </a:extLst>
          </p:cNvPr>
          <p:cNvSpPr/>
          <p:nvPr/>
        </p:nvSpPr>
        <p:spPr>
          <a:xfrm>
            <a:off x="636620" y="2171334"/>
            <a:ext cx="3604939" cy="1508971"/>
          </a:xfrm>
          <a:custGeom>
            <a:avLst/>
            <a:gdLst>
              <a:gd name="connsiteX0" fmla="*/ 0 w 3604939"/>
              <a:gd name="connsiteY0" fmla="*/ 251500 h 1508971"/>
              <a:gd name="connsiteX1" fmla="*/ 251500 w 3604939"/>
              <a:gd name="connsiteY1" fmla="*/ 0 h 1508971"/>
              <a:gd name="connsiteX2" fmla="*/ 2102881 w 3604939"/>
              <a:gd name="connsiteY2" fmla="*/ 0 h 1508971"/>
              <a:gd name="connsiteX3" fmla="*/ 2102881 w 3604939"/>
              <a:gd name="connsiteY3" fmla="*/ 0 h 1508971"/>
              <a:gd name="connsiteX4" fmla="*/ 3004116 w 3604939"/>
              <a:gd name="connsiteY4" fmla="*/ 0 h 1508971"/>
              <a:gd name="connsiteX5" fmla="*/ 3353439 w 3604939"/>
              <a:gd name="connsiteY5" fmla="*/ 0 h 1508971"/>
              <a:gd name="connsiteX6" fmla="*/ 3604939 w 3604939"/>
              <a:gd name="connsiteY6" fmla="*/ 251500 h 1508971"/>
              <a:gd name="connsiteX7" fmla="*/ 3604939 w 3604939"/>
              <a:gd name="connsiteY7" fmla="*/ 880233 h 1508971"/>
              <a:gd name="connsiteX8" fmla="*/ 3604939 w 3604939"/>
              <a:gd name="connsiteY8" fmla="*/ 880233 h 1508971"/>
              <a:gd name="connsiteX9" fmla="*/ 3604939 w 3604939"/>
              <a:gd name="connsiteY9" fmla="*/ 1257476 h 1508971"/>
              <a:gd name="connsiteX10" fmla="*/ 3604939 w 3604939"/>
              <a:gd name="connsiteY10" fmla="*/ 1257471 h 1508971"/>
              <a:gd name="connsiteX11" fmla="*/ 3353439 w 3604939"/>
              <a:gd name="connsiteY11" fmla="*/ 1508971 h 1508971"/>
              <a:gd name="connsiteX12" fmla="*/ 3004116 w 3604939"/>
              <a:gd name="connsiteY12" fmla="*/ 1508971 h 1508971"/>
              <a:gd name="connsiteX13" fmla="*/ 3495962 w 3604939"/>
              <a:gd name="connsiteY13" fmla="*/ 1883648 h 1508971"/>
              <a:gd name="connsiteX14" fmla="*/ 2102881 w 3604939"/>
              <a:gd name="connsiteY14" fmla="*/ 1508971 h 1508971"/>
              <a:gd name="connsiteX15" fmla="*/ 251500 w 3604939"/>
              <a:gd name="connsiteY15" fmla="*/ 1508971 h 1508971"/>
              <a:gd name="connsiteX16" fmla="*/ 0 w 3604939"/>
              <a:gd name="connsiteY16" fmla="*/ 1257471 h 1508971"/>
              <a:gd name="connsiteX17" fmla="*/ 0 w 3604939"/>
              <a:gd name="connsiteY17" fmla="*/ 1257476 h 1508971"/>
              <a:gd name="connsiteX18" fmla="*/ 0 w 3604939"/>
              <a:gd name="connsiteY18" fmla="*/ 880233 h 1508971"/>
              <a:gd name="connsiteX19" fmla="*/ 0 w 3604939"/>
              <a:gd name="connsiteY19" fmla="*/ 880233 h 1508971"/>
              <a:gd name="connsiteX20" fmla="*/ 0 w 3604939"/>
              <a:gd name="connsiteY20" fmla="*/ 251500 h 15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4939" h="1508971" fill="none" extrusionOk="0">
                <a:moveTo>
                  <a:pt x="0" y="251500"/>
                </a:moveTo>
                <a:cubicBezTo>
                  <a:pt x="-13569" y="95758"/>
                  <a:pt x="120112" y="4587"/>
                  <a:pt x="251500" y="0"/>
                </a:cubicBezTo>
                <a:cubicBezTo>
                  <a:pt x="703791" y="-78447"/>
                  <a:pt x="1629108" y="73634"/>
                  <a:pt x="2102881" y="0"/>
                </a:cubicBezTo>
                <a:lnTo>
                  <a:pt x="2102881" y="0"/>
                </a:lnTo>
                <a:cubicBezTo>
                  <a:pt x="2293068" y="-72069"/>
                  <a:pt x="2580435" y="-17648"/>
                  <a:pt x="3004116" y="0"/>
                </a:cubicBezTo>
                <a:cubicBezTo>
                  <a:pt x="3081905" y="3185"/>
                  <a:pt x="3249500" y="18150"/>
                  <a:pt x="3353439" y="0"/>
                </a:cubicBezTo>
                <a:cubicBezTo>
                  <a:pt x="3495075" y="-9806"/>
                  <a:pt x="3607237" y="133507"/>
                  <a:pt x="3604939" y="251500"/>
                </a:cubicBezTo>
                <a:cubicBezTo>
                  <a:pt x="3567306" y="372631"/>
                  <a:pt x="3638642" y="777728"/>
                  <a:pt x="3604939" y="880233"/>
                </a:cubicBezTo>
                <a:lnTo>
                  <a:pt x="3604939" y="880233"/>
                </a:lnTo>
                <a:cubicBezTo>
                  <a:pt x="3614529" y="958919"/>
                  <a:pt x="3603902" y="1188456"/>
                  <a:pt x="3604939" y="1257476"/>
                </a:cubicBezTo>
                <a:lnTo>
                  <a:pt x="3604939" y="1257471"/>
                </a:lnTo>
                <a:cubicBezTo>
                  <a:pt x="3589129" y="1388220"/>
                  <a:pt x="3474848" y="1524030"/>
                  <a:pt x="3353439" y="1508971"/>
                </a:cubicBezTo>
                <a:cubicBezTo>
                  <a:pt x="3240519" y="1510900"/>
                  <a:pt x="3092724" y="1492014"/>
                  <a:pt x="3004116" y="1508971"/>
                </a:cubicBezTo>
                <a:cubicBezTo>
                  <a:pt x="3279608" y="1652346"/>
                  <a:pt x="3403744" y="1822114"/>
                  <a:pt x="3495962" y="1883648"/>
                </a:cubicBezTo>
                <a:cubicBezTo>
                  <a:pt x="3211881" y="1748053"/>
                  <a:pt x="2685124" y="1790343"/>
                  <a:pt x="2102881" y="1508971"/>
                </a:cubicBezTo>
                <a:cubicBezTo>
                  <a:pt x="1243605" y="1521762"/>
                  <a:pt x="912965" y="1562005"/>
                  <a:pt x="251500" y="1508971"/>
                </a:cubicBezTo>
                <a:cubicBezTo>
                  <a:pt x="106571" y="1530180"/>
                  <a:pt x="16204" y="1414900"/>
                  <a:pt x="0" y="1257471"/>
                </a:cubicBezTo>
                <a:lnTo>
                  <a:pt x="0" y="1257476"/>
                </a:lnTo>
                <a:cubicBezTo>
                  <a:pt x="-10756" y="1127115"/>
                  <a:pt x="7704" y="1010137"/>
                  <a:pt x="0" y="880233"/>
                </a:cubicBezTo>
                <a:lnTo>
                  <a:pt x="0" y="880233"/>
                </a:lnTo>
                <a:cubicBezTo>
                  <a:pt x="49633" y="618849"/>
                  <a:pt x="-4982" y="351108"/>
                  <a:pt x="0" y="251500"/>
                </a:cubicBezTo>
                <a:close/>
              </a:path>
              <a:path w="3604939" h="1508971" stroke="0" extrusionOk="0">
                <a:moveTo>
                  <a:pt x="0" y="251500"/>
                </a:moveTo>
                <a:cubicBezTo>
                  <a:pt x="-1624" y="109778"/>
                  <a:pt x="110578" y="-5674"/>
                  <a:pt x="251500" y="0"/>
                </a:cubicBezTo>
                <a:cubicBezTo>
                  <a:pt x="1046130" y="129568"/>
                  <a:pt x="1613954" y="-84271"/>
                  <a:pt x="2102881" y="0"/>
                </a:cubicBezTo>
                <a:lnTo>
                  <a:pt x="2102881" y="0"/>
                </a:lnTo>
                <a:cubicBezTo>
                  <a:pt x="2428281" y="-60209"/>
                  <a:pt x="2609916" y="23269"/>
                  <a:pt x="3004116" y="0"/>
                </a:cubicBezTo>
                <a:cubicBezTo>
                  <a:pt x="3101639" y="16994"/>
                  <a:pt x="3253902" y="-13228"/>
                  <a:pt x="3353439" y="0"/>
                </a:cubicBezTo>
                <a:cubicBezTo>
                  <a:pt x="3490772" y="-20573"/>
                  <a:pt x="3600989" y="108723"/>
                  <a:pt x="3604939" y="251500"/>
                </a:cubicBezTo>
                <a:cubicBezTo>
                  <a:pt x="3627537" y="565020"/>
                  <a:pt x="3587565" y="748428"/>
                  <a:pt x="3604939" y="880233"/>
                </a:cubicBezTo>
                <a:lnTo>
                  <a:pt x="3604939" y="880233"/>
                </a:lnTo>
                <a:cubicBezTo>
                  <a:pt x="3633231" y="1051502"/>
                  <a:pt x="3578730" y="1152626"/>
                  <a:pt x="3604939" y="1257476"/>
                </a:cubicBezTo>
                <a:lnTo>
                  <a:pt x="3604939" y="1257471"/>
                </a:lnTo>
                <a:cubicBezTo>
                  <a:pt x="3579478" y="1397080"/>
                  <a:pt x="3491534" y="1524621"/>
                  <a:pt x="3353439" y="1508971"/>
                </a:cubicBezTo>
                <a:cubicBezTo>
                  <a:pt x="3191067" y="1477731"/>
                  <a:pt x="3051560" y="1484329"/>
                  <a:pt x="3004116" y="1508971"/>
                </a:cubicBezTo>
                <a:cubicBezTo>
                  <a:pt x="3062276" y="1597743"/>
                  <a:pt x="3405606" y="1792057"/>
                  <a:pt x="3495962" y="1883648"/>
                </a:cubicBezTo>
                <a:cubicBezTo>
                  <a:pt x="3306233" y="1900756"/>
                  <a:pt x="2592806" y="1634852"/>
                  <a:pt x="2102881" y="1508971"/>
                </a:cubicBezTo>
                <a:cubicBezTo>
                  <a:pt x="1840171" y="1590776"/>
                  <a:pt x="1116094" y="1587760"/>
                  <a:pt x="251500" y="1508971"/>
                </a:cubicBezTo>
                <a:cubicBezTo>
                  <a:pt x="95247" y="1515195"/>
                  <a:pt x="-18323" y="1380283"/>
                  <a:pt x="0" y="1257471"/>
                </a:cubicBezTo>
                <a:lnTo>
                  <a:pt x="0" y="1257476"/>
                </a:lnTo>
                <a:cubicBezTo>
                  <a:pt x="27505" y="1159971"/>
                  <a:pt x="20082" y="961244"/>
                  <a:pt x="0" y="880233"/>
                </a:cubicBezTo>
                <a:lnTo>
                  <a:pt x="0" y="880233"/>
                </a:lnTo>
                <a:cubicBezTo>
                  <a:pt x="51027" y="601756"/>
                  <a:pt x="-9406" y="448541"/>
                  <a:pt x="0" y="25150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6977"/>
                      <a:gd name="adj2" fmla="val 7483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Ý kiến này sai</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FAC9AE6E-6234-26C1-5F3A-375560D1F63F}"/>
              </a:ext>
            </a:extLst>
          </p:cNvPr>
          <p:cNvSpPr/>
          <p:nvPr/>
        </p:nvSpPr>
        <p:spPr>
          <a:xfrm>
            <a:off x="6594327" y="1803373"/>
            <a:ext cx="5105285" cy="2495672"/>
          </a:xfrm>
          <a:custGeom>
            <a:avLst/>
            <a:gdLst>
              <a:gd name="connsiteX0" fmla="*/ 0 w 5105285"/>
              <a:gd name="connsiteY0" fmla="*/ 415954 h 2495672"/>
              <a:gd name="connsiteX1" fmla="*/ 415954 w 5105285"/>
              <a:gd name="connsiteY1" fmla="*/ 0 h 2495672"/>
              <a:gd name="connsiteX2" fmla="*/ 850881 w 5105285"/>
              <a:gd name="connsiteY2" fmla="*/ 0 h 2495672"/>
              <a:gd name="connsiteX3" fmla="*/ 850881 w 5105285"/>
              <a:gd name="connsiteY3" fmla="*/ 0 h 2495672"/>
              <a:gd name="connsiteX4" fmla="*/ 2127202 w 5105285"/>
              <a:gd name="connsiteY4" fmla="*/ 0 h 2495672"/>
              <a:gd name="connsiteX5" fmla="*/ 4689331 w 5105285"/>
              <a:gd name="connsiteY5" fmla="*/ 0 h 2495672"/>
              <a:gd name="connsiteX6" fmla="*/ 5105285 w 5105285"/>
              <a:gd name="connsiteY6" fmla="*/ 415954 h 2495672"/>
              <a:gd name="connsiteX7" fmla="*/ 5105285 w 5105285"/>
              <a:gd name="connsiteY7" fmla="*/ 1455809 h 2495672"/>
              <a:gd name="connsiteX8" fmla="*/ 5105285 w 5105285"/>
              <a:gd name="connsiteY8" fmla="*/ 1455809 h 2495672"/>
              <a:gd name="connsiteX9" fmla="*/ 5105285 w 5105285"/>
              <a:gd name="connsiteY9" fmla="*/ 2079727 h 2495672"/>
              <a:gd name="connsiteX10" fmla="*/ 5105285 w 5105285"/>
              <a:gd name="connsiteY10" fmla="*/ 2079718 h 2495672"/>
              <a:gd name="connsiteX11" fmla="*/ 4689331 w 5105285"/>
              <a:gd name="connsiteY11" fmla="*/ 2495672 h 2495672"/>
              <a:gd name="connsiteX12" fmla="*/ 2127202 w 5105285"/>
              <a:gd name="connsiteY12" fmla="*/ 2495672 h 2495672"/>
              <a:gd name="connsiteX13" fmla="*/ 254601 w 5105285"/>
              <a:gd name="connsiteY13" fmla="*/ 2810751 h 2495672"/>
              <a:gd name="connsiteX14" fmla="*/ 850881 w 5105285"/>
              <a:gd name="connsiteY14" fmla="*/ 2495672 h 2495672"/>
              <a:gd name="connsiteX15" fmla="*/ 415954 w 5105285"/>
              <a:gd name="connsiteY15" fmla="*/ 2495672 h 2495672"/>
              <a:gd name="connsiteX16" fmla="*/ 0 w 5105285"/>
              <a:gd name="connsiteY16" fmla="*/ 2079718 h 2495672"/>
              <a:gd name="connsiteX17" fmla="*/ 0 w 5105285"/>
              <a:gd name="connsiteY17" fmla="*/ 2079727 h 2495672"/>
              <a:gd name="connsiteX18" fmla="*/ 0 w 5105285"/>
              <a:gd name="connsiteY18" fmla="*/ 1455809 h 2495672"/>
              <a:gd name="connsiteX19" fmla="*/ 0 w 5105285"/>
              <a:gd name="connsiteY19" fmla="*/ 1455809 h 2495672"/>
              <a:gd name="connsiteX20" fmla="*/ 0 w 5105285"/>
              <a:gd name="connsiteY20" fmla="*/ 415954 h 249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5285" h="2495672" fill="none" extrusionOk="0">
                <a:moveTo>
                  <a:pt x="0" y="415954"/>
                </a:moveTo>
                <a:cubicBezTo>
                  <a:pt x="-9994" y="173824"/>
                  <a:pt x="211802" y="15613"/>
                  <a:pt x="415954" y="0"/>
                </a:cubicBezTo>
                <a:cubicBezTo>
                  <a:pt x="473405" y="-12775"/>
                  <a:pt x="733432" y="822"/>
                  <a:pt x="850881" y="0"/>
                </a:cubicBezTo>
                <a:lnTo>
                  <a:pt x="850881" y="0"/>
                </a:lnTo>
                <a:cubicBezTo>
                  <a:pt x="1368454" y="-100445"/>
                  <a:pt x="1832544" y="-94226"/>
                  <a:pt x="2127202" y="0"/>
                </a:cubicBezTo>
                <a:cubicBezTo>
                  <a:pt x="3010978" y="89564"/>
                  <a:pt x="3926202" y="-23278"/>
                  <a:pt x="4689331" y="0"/>
                </a:cubicBezTo>
                <a:cubicBezTo>
                  <a:pt x="4929450" y="-37255"/>
                  <a:pt x="5106550" y="197738"/>
                  <a:pt x="5105285" y="415954"/>
                </a:cubicBezTo>
                <a:cubicBezTo>
                  <a:pt x="5111948" y="748166"/>
                  <a:pt x="5057801" y="1122058"/>
                  <a:pt x="5105285" y="1455809"/>
                </a:cubicBezTo>
                <a:lnTo>
                  <a:pt x="5105285" y="1455809"/>
                </a:lnTo>
                <a:cubicBezTo>
                  <a:pt x="5129302" y="1662154"/>
                  <a:pt x="5068132" y="1974183"/>
                  <a:pt x="5105285" y="2079727"/>
                </a:cubicBezTo>
                <a:lnTo>
                  <a:pt x="5105285" y="2079718"/>
                </a:lnTo>
                <a:cubicBezTo>
                  <a:pt x="5065737" y="2289054"/>
                  <a:pt x="4889640" y="2520998"/>
                  <a:pt x="4689331" y="2495672"/>
                </a:cubicBezTo>
                <a:cubicBezTo>
                  <a:pt x="3780258" y="2386507"/>
                  <a:pt x="2625505" y="2489641"/>
                  <a:pt x="2127202" y="2495672"/>
                </a:cubicBezTo>
                <a:cubicBezTo>
                  <a:pt x="1342688" y="2719225"/>
                  <a:pt x="1020500" y="2749159"/>
                  <a:pt x="254601" y="2810751"/>
                </a:cubicBezTo>
                <a:cubicBezTo>
                  <a:pt x="391691" y="2714135"/>
                  <a:pt x="640301" y="2586171"/>
                  <a:pt x="850881" y="2495672"/>
                </a:cubicBezTo>
                <a:cubicBezTo>
                  <a:pt x="781092" y="2471201"/>
                  <a:pt x="554524" y="2514646"/>
                  <a:pt x="415954" y="2495672"/>
                </a:cubicBezTo>
                <a:cubicBezTo>
                  <a:pt x="181817" y="2511192"/>
                  <a:pt x="9868" y="2320726"/>
                  <a:pt x="0" y="2079718"/>
                </a:cubicBezTo>
                <a:lnTo>
                  <a:pt x="0" y="2079727"/>
                </a:lnTo>
                <a:cubicBezTo>
                  <a:pt x="-44929" y="1903674"/>
                  <a:pt x="18596" y="1623948"/>
                  <a:pt x="0" y="1455809"/>
                </a:cubicBezTo>
                <a:lnTo>
                  <a:pt x="0" y="1455809"/>
                </a:lnTo>
                <a:cubicBezTo>
                  <a:pt x="75279" y="1173778"/>
                  <a:pt x="-58317" y="774100"/>
                  <a:pt x="0" y="415954"/>
                </a:cubicBezTo>
                <a:close/>
              </a:path>
              <a:path w="5105285" h="2495672" stroke="0" extrusionOk="0">
                <a:moveTo>
                  <a:pt x="0" y="415954"/>
                </a:moveTo>
                <a:cubicBezTo>
                  <a:pt x="-17456" y="155898"/>
                  <a:pt x="181866" y="-12242"/>
                  <a:pt x="415954" y="0"/>
                </a:cubicBezTo>
                <a:cubicBezTo>
                  <a:pt x="462612" y="20347"/>
                  <a:pt x="726340" y="13885"/>
                  <a:pt x="850881" y="0"/>
                </a:cubicBezTo>
                <a:lnTo>
                  <a:pt x="850881" y="0"/>
                </a:lnTo>
                <a:cubicBezTo>
                  <a:pt x="1219859" y="8428"/>
                  <a:pt x="1655535" y="-1304"/>
                  <a:pt x="2127202" y="0"/>
                </a:cubicBezTo>
                <a:cubicBezTo>
                  <a:pt x="2718721" y="-23483"/>
                  <a:pt x="3689794" y="-95534"/>
                  <a:pt x="4689331" y="0"/>
                </a:cubicBezTo>
                <a:cubicBezTo>
                  <a:pt x="4916429" y="-34494"/>
                  <a:pt x="5075729" y="157218"/>
                  <a:pt x="5105285" y="415954"/>
                </a:cubicBezTo>
                <a:cubicBezTo>
                  <a:pt x="5120478" y="838787"/>
                  <a:pt x="5156704" y="1338117"/>
                  <a:pt x="5105285" y="1455809"/>
                </a:cubicBezTo>
                <a:lnTo>
                  <a:pt x="5105285" y="1455809"/>
                </a:lnTo>
                <a:cubicBezTo>
                  <a:pt x="5092693" y="1536677"/>
                  <a:pt x="5118209" y="1997675"/>
                  <a:pt x="5105285" y="2079727"/>
                </a:cubicBezTo>
                <a:lnTo>
                  <a:pt x="5105285" y="2079718"/>
                </a:lnTo>
                <a:cubicBezTo>
                  <a:pt x="5091693" y="2309821"/>
                  <a:pt x="4917000" y="2535652"/>
                  <a:pt x="4689331" y="2495672"/>
                </a:cubicBezTo>
                <a:cubicBezTo>
                  <a:pt x="3531179" y="2489834"/>
                  <a:pt x="3115138" y="2482123"/>
                  <a:pt x="2127202" y="2495672"/>
                </a:cubicBezTo>
                <a:cubicBezTo>
                  <a:pt x="1893320" y="2429254"/>
                  <a:pt x="728440" y="2598733"/>
                  <a:pt x="254601" y="2810751"/>
                </a:cubicBezTo>
                <a:cubicBezTo>
                  <a:pt x="535016" y="2677839"/>
                  <a:pt x="565534" y="2653401"/>
                  <a:pt x="850881" y="2495672"/>
                </a:cubicBezTo>
                <a:cubicBezTo>
                  <a:pt x="640247" y="2472645"/>
                  <a:pt x="597936" y="2509491"/>
                  <a:pt x="415954" y="2495672"/>
                </a:cubicBezTo>
                <a:cubicBezTo>
                  <a:pt x="153132" y="2507543"/>
                  <a:pt x="-32018" y="2281331"/>
                  <a:pt x="0" y="2079718"/>
                </a:cubicBezTo>
                <a:lnTo>
                  <a:pt x="0" y="2079727"/>
                </a:lnTo>
                <a:cubicBezTo>
                  <a:pt x="-24247" y="1769176"/>
                  <a:pt x="32815" y="1597283"/>
                  <a:pt x="0" y="1455809"/>
                </a:cubicBezTo>
                <a:lnTo>
                  <a:pt x="0" y="1455809"/>
                </a:lnTo>
                <a:cubicBezTo>
                  <a:pt x="-76472" y="973833"/>
                  <a:pt x="-78605" y="610397"/>
                  <a:pt x="0" y="415954"/>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5013"/>
                      <a:gd name="adj2" fmla="val 6262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Vì không bảo quản thì sẽ nhanh bị hư và chúng ta sẽ tốn tiền mua đồ mới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không tiết kiệm tiền được.</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artoon of a child holding a book&#10;&#10;Description automatically generated with medium confidence">
            <a:extLst>
              <a:ext uri="{FF2B5EF4-FFF2-40B4-BE49-F238E27FC236}">
                <a16:creationId xmlns:a16="http://schemas.microsoft.com/office/drawing/2014/main" xmlns="" id="{70A31EE0-00A1-6C52-7824-58D7D30477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700440" y="3107549"/>
            <a:ext cx="2963548" cy="3745420"/>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33DDF4A6-F4B7-C3F3-E2A3-A0A9C3FFE1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84" y="4592928"/>
            <a:ext cx="2224272" cy="2224272"/>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41883B79-9F08-3B00-20D4-EE6C373FAF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007245" y="4677579"/>
            <a:ext cx="2224272" cy="2224272"/>
          </a:xfrm>
          <a:prstGeom prst="rect">
            <a:avLst/>
          </a:prstGeom>
        </p:spPr>
      </p:pic>
      <p:grpSp>
        <p:nvGrpSpPr>
          <p:cNvPr id="25" name="Group 24">
            <a:extLst>
              <a:ext uri="{FF2B5EF4-FFF2-40B4-BE49-F238E27FC236}">
                <a16:creationId xmlns:a16="http://schemas.microsoft.com/office/drawing/2014/main" xmlns="" id="{A7EFA855-5361-29D4-6534-02000AD5A55B}"/>
              </a:ext>
            </a:extLst>
          </p:cNvPr>
          <p:cNvGrpSpPr/>
          <p:nvPr/>
        </p:nvGrpSpPr>
        <p:grpSpPr>
          <a:xfrm>
            <a:off x="6410839" y="352749"/>
            <a:ext cx="5288773" cy="1423589"/>
            <a:chOff x="170238" y="1603147"/>
            <a:chExt cx="5288773" cy="1423589"/>
          </a:xfrm>
        </p:grpSpPr>
        <p:grpSp>
          <p:nvGrpSpPr>
            <p:cNvPr id="26" name="Group 25">
              <a:extLst>
                <a:ext uri="{FF2B5EF4-FFF2-40B4-BE49-F238E27FC236}">
                  <a16:creationId xmlns:a16="http://schemas.microsoft.com/office/drawing/2014/main" xmlns="" id="{FEED85C4-4F3E-AC05-1C2C-6F5A45E5C99D}"/>
                </a:ext>
              </a:extLst>
            </p:cNvPr>
            <p:cNvGrpSpPr/>
            <p:nvPr/>
          </p:nvGrpSpPr>
          <p:grpSpPr>
            <a:xfrm>
              <a:off x="170238" y="1603147"/>
              <a:ext cx="5144095" cy="1302674"/>
              <a:chOff x="170238" y="1603147"/>
              <a:chExt cx="5144095" cy="1302674"/>
            </a:xfrm>
          </p:grpSpPr>
          <p:sp>
            <p:nvSpPr>
              <p:cNvPr id="28" name="Rectangle: Rounded Corners 27">
                <a:extLst>
                  <a:ext uri="{FF2B5EF4-FFF2-40B4-BE49-F238E27FC236}">
                    <a16:creationId xmlns:a16="http://schemas.microsoft.com/office/drawing/2014/main" xmlns="" id="{6F9773E5-407F-BFC5-D8C5-EDCE2176C9FA}"/>
                  </a:ext>
                </a:extLst>
              </p:cNvPr>
              <p:cNvSpPr/>
              <p:nvPr/>
            </p:nvSpPr>
            <p:spPr>
              <a:xfrm>
                <a:off x="170238" y="1751097"/>
                <a:ext cx="5144095" cy="115472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23BCB54D-8513-647B-DFD8-B35B04C9259D}"/>
                  </a:ext>
                </a:extLst>
              </p:cNvPr>
              <p:cNvSpPr/>
              <p:nvPr/>
            </p:nvSpPr>
            <p:spPr>
              <a:xfrm>
                <a:off x="342019" y="1910157"/>
                <a:ext cx="4755048" cy="899915"/>
              </a:xfrm>
              <a:prstGeom prst="roundRect">
                <a:avLst/>
              </a:prstGeom>
              <a:solidFill>
                <a:srgbClr val="CCFFCC"/>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Không cần bảo quản đồ dùng được cho, tặng.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xmlns="" id="{EF6C7DCB-95E1-3398-37E1-A2AA510ACE62}"/>
                  </a:ext>
                </a:extLst>
              </p:cNvPr>
              <p:cNvSpPr/>
              <p:nvPr/>
            </p:nvSpPr>
            <p:spPr>
              <a:xfrm>
                <a:off x="2716874" y="1603147"/>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4</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xmlns="" id="{36BC5DAA-A8B0-3369-3AAA-F1233D72D5A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0769" b="16392"/>
            <a:stretch/>
          </p:blipFill>
          <p:spPr>
            <a:xfrm>
              <a:off x="4477813" y="2312039"/>
              <a:ext cx="981198" cy="714697"/>
            </a:xfrm>
            <a:prstGeom prst="rect">
              <a:avLst/>
            </a:prstGeom>
          </p:spPr>
        </p:pic>
      </p:grpSp>
    </p:spTree>
    <p:extLst>
      <p:ext uri="{BB962C8B-B14F-4D97-AF65-F5344CB8AC3E}">
        <p14:creationId xmlns:p14="http://schemas.microsoft.com/office/powerpoint/2010/main" val="200941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11289"/>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324665" y="597547"/>
            <a:ext cx="5771335" cy="1227959"/>
            <a:chOff x="1154759" y="529977"/>
            <a:chExt cx="5771335" cy="1227959"/>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7"/>
              <a:ext cx="5141221" cy="8186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526197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1. Nhận xét các ý kiến sau:</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2" name="Speech Bubble: Rectangle with Corners Rounded 1">
            <a:extLst>
              <a:ext uri="{FF2B5EF4-FFF2-40B4-BE49-F238E27FC236}">
                <a16:creationId xmlns:a16="http://schemas.microsoft.com/office/drawing/2014/main" xmlns="" id="{D779D4F5-2C83-8754-E880-DE3BDB0264F7}"/>
              </a:ext>
            </a:extLst>
          </p:cNvPr>
          <p:cNvSpPr/>
          <p:nvPr/>
        </p:nvSpPr>
        <p:spPr>
          <a:xfrm>
            <a:off x="636620" y="2171334"/>
            <a:ext cx="3604939" cy="1508971"/>
          </a:xfrm>
          <a:custGeom>
            <a:avLst/>
            <a:gdLst>
              <a:gd name="connsiteX0" fmla="*/ 0 w 3604939"/>
              <a:gd name="connsiteY0" fmla="*/ 251500 h 1508971"/>
              <a:gd name="connsiteX1" fmla="*/ 251500 w 3604939"/>
              <a:gd name="connsiteY1" fmla="*/ 0 h 1508971"/>
              <a:gd name="connsiteX2" fmla="*/ 2102881 w 3604939"/>
              <a:gd name="connsiteY2" fmla="*/ 0 h 1508971"/>
              <a:gd name="connsiteX3" fmla="*/ 2102881 w 3604939"/>
              <a:gd name="connsiteY3" fmla="*/ 0 h 1508971"/>
              <a:gd name="connsiteX4" fmla="*/ 3004116 w 3604939"/>
              <a:gd name="connsiteY4" fmla="*/ 0 h 1508971"/>
              <a:gd name="connsiteX5" fmla="*/ 3353439 w 3604939"/>
              <a:gd name="connsiteY5" fmla="*/ 0 h 1508971"/>
              <a:gd name="connsiteX6" fmla="*/ 3604939 w 3604939"/>
              <a:gd name="connsiteY6" fmla="*/ 251500 h 1508971"/>
              <a:gd name="connsiteX7" fmla="*/ 3604939 w 3604939"/>
              <a:gd name="connsiteY7" fmla="*/ 880233 h 1508971"/>
              <a:gd name="connsiteX8" fmla="*/ 3604939 w 3604939"/>
              <a:gd name="connsiteY8" fmla="*/ 880233 h 1508971"/>
              <a:gd name="connsiteX9" fmla="*/ 3604939 w 3604939"/>
              <a:gd name="connsiteY9" fmla="*/ 1257476 h 1508971"/>
              <a:gd name="connsiteX10" fmla="*/ 3604939 w 3604939"/>
              <a:gd name="connsiteY10" fmla="*/ 1257471 h 1508971"/>
              <a:gd name="connsiteX11" fmla="*/ 3353439 w 3604939"/>
              <a:gd name="connsiteY11" fmla="*/ 1508971 h 1508971"/>
              <a:gd name="connsiteX12" fmla="*/ 3004116 w 3604939"/>
              <a:gd name="connsiteY12" fmla="*/ 1508971 h 1508971"/>
              <a:gd name="connsiteX13" fmla="*/ 3495962 w 3604939"/>
              <a:gd name="connsiteY13" fmla="*/ 1883648 h 1508971"/>
              <a:gd name="connsiteX14" fmla="*/ 2102881 w 3604939"/>
              <a:gd name="connsiteY14" fmla="*/ 1508971 h 1508971"/>
              <a:gd name="connsiteX15" fmla="*/ 251500 w 3604939"/>
              <a:gd name="connsiteY15" fmla="*/ 1508971 h 1508971"/>
              <a:gd name="connsiteX16" fmla="*/ 0 w 3604939"/>
              <a:gd name="connsiteY16" fmla="*/ 1257471 h 1508971"/>
              <a:gd name="connsiteX17" fmla="*/ 0 w 3604939"/>
              <a:gd name="connsiteY17" fmla="*/ 1257476 h 1508971"/>
              <a:gd name="connsiteX18" fmla="*/ 0 w 3604939"/>
              <a:gd name="connsiteY18" fmla="*/ 880233 h 1508971"/>
              <a:gd name="connsiteX19" fmla="*/ 0 w 3604939"/>
              <a:gd name="connsiteY19" fmla="*/ 880233 h 1508971"/>
              <a:gd name="connsiteX20" fmla="*/ 0 w 3604939"/>
              <a:gd name="connsiteY20" fmla="*/ 251500 h 15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4939" h="1508971" fill="none" extrusionOk="0">
                <a:moveTo>
                  <a:pt x="0" y="251500"/>
                </a:moveTo>
                <a:cubicBezTo>
                  <a:pt x="-13569" y="95758"/>
                  <a:pt x="120112" y="4587"/>
                  <a:pt x="251500" y="0"/>
                </a:cubicBezTo>
                <a:cubicBezTo>
                  <a:pt x="703791" y="-78447"/>
                  <a:pt x="1629108" y="73634"/>
                  <a:pt x="2102881" y="0"/>
                </a:cubicBezTo>
                <a:lnTo>
                  <a:pt x="2102881" y="0"/>
                </a:lnTo>
                <a:cubicBezTo>
                  <a:pt x="2293068" y="-72069"/>
                  <a:pt x="2580435" y="-17648"/>
                  <a:pt x="3004116" y="0"/>
                </a:cubicBezTo>
                <a:cubicBezTo>
                  <a:pt x="3081905" y="3185"/>
                  <a:pt x="3249500" y="18150"/>
                  <a:pt x="3353439" y="0"/>
                </a:cubicBezTo>
                <a:cubicBezTo>
                  <a:pt x="3495075" y="-9806"/>
                  <a:pt x="3607237" y="133507"/>
                  <a:pt x="3604939" y="251500"/>
                </a:cubicBezTo>
                <a:cubicBezTo>
                  <a:pt x="3567306" y="372631"/>
                  <a:pt x="3638642" y="777728"/>
                  <a:pt x="3604939" y="880233"/>
                </a:cubicBezTo>
                <a:lnTo>
                  <a:pt x="3604939" y="880233"/>
                </a:lnTo>
                <a:cubicBezTo>
                  <a:pt x="3614529" y="958919"/>
                  <a:pt x="3603902" y="1188456"/>
                  <a:pt x="3604939" y="1257476"/>
                </a:cubicBezTo>
                <a:lnTo>
                  <a:pt x="3604939" y="1257471"/>
                </a:lnTo>
                <a:cubicBezTo>
                  <a:pt x="3589129" y="1388220"/>
                  <a:pt x="3474848" y="1524030"/>
                  <a:pt x="3353439" y="1508971"/>
                </a:cubicBezTo>
                <a:cubicBezTo>
                  <a:pt x="3240519" y="1510900"/>
                  <a:pt x="3092724" y="1492014"/>
                  <a:pt x="3004116" y="1508971"/>
                </a:cubicBezTo>
                <a:cubicBezTo>
                  <a:pt x="3279608" y="1652346"/>
                  <a:pt x="3403744" y="1822114"/>
                  <a:pt x="3495962" y="1883648"/>
                </a:cubicBezTo>
                <a:cubicBezTo>
                  <a:pt x="3211881" y="1748053"/>
                  <a:pt x="2685124" y="1790343"/>
                  <a:pt x="2102881" y="1508971"/>
                </a:cubicBezTo>
                <a:cubicBezTo>
                  <a:pt x="1243605" y="1521762"/>
                  <a:pt x="912965" y="1562005"/>
                  <a:pt x="251500" y="1508971"/>
                </a:cubicBezTo>
                <a:cubicBezTo>
                  <a:pt x="106571" y="1530180"/>
                  <a:pt x="16204" y="1414900"/>
                  <a:pt x="0" y="1257471"/>
                </a:cubicBezTo>
                <a:lnTo>
                  <a:pt x="0" y="1257476"/>
                </a:lnTo>
                <a:cubicBezTo>
                  <a:pt x="-10756" y="1127115"/>
                  <a:pt x="7704" y="1010137"/>
                  <a:pt x="0" y="880233"/>
                </a:cubicBezTo>
                <a:lnTo>
                  <a:pt x="0" y="880233"/>
                </a:lnTo>
                <a:cubicBezTo>
                  <a:pt x="49633" y="618849"/>
                  <a:pt x="-4982" y="351108"/>
                  <a:pt x="0" y="251500"/>
                </a:cubicBezTo>
                <a:close/>
              </a:path>
              <a:path w="3604939" h="1508971" stroke="0" extrusionOk="0">
                <a:moveTo>
                  <a:pt x="0" y="251500"/>
                </a:moveTo>
                <a:cubicBezTo>
                  <a:pt x="-1624" y="109778"/>
                  <a:pt x="110578" y="-5674"/>
                  <a:pt x="251500" y="0"/>
                </a:cubicBezTo>
                <a:cubicBezTo>
                  <a:pt x="1046130" y="129568"/>
                  <a:pt x="1613954" y="-84271"/>
                  <a:pt x="2102881" y="0"/>
                </a:cubicBezTo>
                <a:lnTo>
                  <a:pt x="2102881" y="0"/>
                </a:lnTo>
                <a:cubicBezTo>
                  <a:pt x="2428281" y="-60209"/>
                  <a:pt x="2609916" y="23269"/>
                  <a:pt x="3004116" y="0"/>
                </a:cubicBezTo>
                <a:cubicBezTo>
                  <a:pt x="3101639" y="16994"/>
                  <a:pt x="3253902" y="-13228"/>
                  <a:pt x="3353439" y="0"/>
                </a:cubicBezTo>
                <a:cubicBezTo>
                  <a:pt x="3490772" y="-20573"/>
                  <a:pt x="3600989" y="108723"/>
                  <a:pt x="3604939" y="251500"/>
                </a:cubicBezTo>
                <a:cubicBezTo>
                  <a:pt x="3627537" y="565020"/>
                  <a:pt x="3587565" y="748428"/>
                  <a:pt x="3604939" y="880233"/>
                </a:cubicBezTo>
                <a:lnTo>
                  <a:pt x="3604939" y="880233"/>
                </a:lnTo>
                <a:cubicBezTo>
                  <a:pt x="3633231" y="1051502"/>
                  <a:pt x="3578730" y="1152626"/>
                  <a:pt x="3604939" y="1257476"/>
                </a:cubicBezTo>
                <a:lnTo>
                  <a:pt x="3604939" y="1257471"/>
                </a:lnTo>
                <a:cubicBezTo>
                  <a:pt x="3579478" y="1397080"/>
                  <a:pt x="3491534" y="1524621"/>
                  <a:pt x="3353439" y="1508971"/>
                </a:cubicBezTo>
                <a:cubicBezTo>
                  <a:pt x="3191067" y="1477731"/>
                  <a:pt x="3051560" y="1484329"/>
                  <a:pt x="3004116" y="1508971"/>
                </a:cubicBezTo>
                <a:cubicBezTo>
                  <a:pt x="3062276" y="1597743"/>
                  <a:pt x="3405606" y="1792057"/>
                  <a:pt x="3495962" y="1883648"/>
                </a:cubicBezTo>
                <a:cubicBezTo>
                  <a:pt x="3306233" y="1900756"/>
                  <a:pt x="2592806" y="1634852"/>
                  <a:pt x="2102881" y="1508971"/>
                </a:cubicBezTo>
                <a:cubicBezTo>
                  <a:pt x="1840171" y="1590776"/>
                  <a:pt x="1116094" y="1587760"/>
                  <a:pt x="251500" y="1508971"/>
                </a:cubicBezTo>
                <a:cubicBezTo>
                  <a:pt x="95247" y="1515195"/>
                  <a:pt x="-18323" y="1380283"/>
                  <a:pt x="0" y="1257471"/>
                </a:cubicBezTo>
                <a:lnTo>
                  <a:pt x="0" y="1257476"/>
                </a:lnTo>
                <a:cubicBezTo>
                  <a:pt x="27505" y="1159971"/>
                  <a:pt x="20082" y="961244"/>
                  <a:pt x="0" y="880233"/>
                </a:cubicBezTo>
                <a:lnTo>
                  <a:pt x="0" y="880233"/>
                </a:lnTo>
                <a:cubicBezTo>
                  <a:pt x="51027" y="601756"/>
                  <a:pt x="-9406" y="448541"/>
                  <a:pt x="0" y="25150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6977"/>
                      <a:gd name="adj2" fmla="val 7483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Ý kiến này đúng</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FAC9AE6E-6234-26C1-5F3A-375560D1F63F}"/>
              </a:ext>
            </a:extLst>
          </p:cNvPr>
          <p:cNvSpPr/>
          <p:nvPr/>
        </p:nvSpPr>
        <p:spPr>
          <a:xfrm>
            <a:off x="6618123" y="2032934"/>
            <a:ext cx="5105285" cy="2064578"/>
          </a:xfrm>
          <a:custGeom>
            <a:avLst/>
            <a:gdLst>
              <a:gd name="connsiteX0" fmla="*/ 0 w 5105285"/>
              <a:gd name="connsiteY0" fmla="*/ 344103 h 2064578"/>
              <a:gd name="connsiteX1" fmla="*/ 344103 w 5105285"/>
              <a:gd name="connsiteY1" fmla="*/ 0 h 2064578"/>
              <a:gd name="connsiteX2" fmla="*/ 850881 w 5105285"/>
              <a:gd name="connsiteY2" fmla="*/ 0 h 2064578"/>
              <a:gd name="connsiteX3" fmla="*/ 850881 w 5105285"/>
              <a:gd name="connsiteY3" fmla="*/ 0 h 2064578"/>
              <a:gd name="connsiteX4" fmla="*/ 2127202 w 5105285"/>
              <a:gd name="connsiteY4" fmla="*/ 0 h 2064578"/>
              <a:gd name="connsiteX5" fmla="*/ 4761182 w 5105285"/>
              <a:gd name="connsiteY5" fmla="*/ 0 h 2064578"/>
              <a:gd name="connsiteX6" fmla="*/ 5105285 w 5105285"/>
              <a:gd name="connsiteY6" fmla="*/ 344103 h 2064578"/>
              <a:gd name="connsiteX7" fmla="*/ 5105285 w 5105285"/>
              <a:gd name="connsiteY7" fmla="*/ 1204337 h 2064578"/>
              <a:gd name="connsiteX8" fmla="*/ 5105285 w 5105285"/>
              <a:gd name="connsiteY8" fmla="*/ 1204337 h 2064578"/>
              <a:gd name="connsiteX9" fmla="*/ 5105285 w 5105285"/>
              <a:gd name="connsiteY9" fmla="*/ 1720482 h 2064578"/>
              <a:gd name="connsiteX10" fmla="*/ 5105285 w 5105285"/>
              <a:gd name="connsiteY10" fmla="*/ 1720475 h 2064578"/>
              <a:gd name="connsiteX11" fmla="*/ 4761182 w 5105285"/>
              <a:gd name="connsiteY11" fmla="*/ 2064578 h 2064578"/>
              <a:gd name="connsiteX12" fmla="*/ 2127202 w 5105285"/>
              <a:gd name="connsiteY12" fmla="*/ 2064578 h 2064578"/>
              <a:gd name="connsiteX13" fmla="*/ 254601 w 5105285"/>
              <a:gd name="connsiteY13" fmla="*/ 2325231 h 2064578"/>
              <a:gd name="connsiteX14" fmla="*/ 850881 w 5105285"/>
              <a:gd name="connsiteY14" fmla="*/ 2064578 h 2064578"/>
              <a:gd name="connsiteX15" fmla="*/ 344103 w 5105285"/>
              <a:gd name="connsiteY15" fmla="*/ 2064578 h 2064578"/>
              <a:gd name="connsiteX16" fmla="*/ 0 w 5105285"/>
              <a:gd name="connsiteY16" fmla="*/ 1720475 h 2064578"/>
              <a:gd name="connsiteX17" fmla="*/ 0 w 5105285"/>
              <a:gd name="connsiteY17" fmla="*/ 1720482 h 2064578"/>
              <a:gd name="connsiteX18" fmla="*/ 0 w 5105285"/>
              <a:gd name="connsiteY18" fmla="*/ 1204337 h 2064578"/>
              <a:gd name="connsiteX19" fmla="*/ 0 w 5105285"/>
              <a:gd name="connsiteY19" fmla="*/ 1204337 h 2064578"/>
              <a:gd name="connsiteX20" fmla="*/ 0 w 5105285"/>
              <a:gd name="connsiteY20" fmla="*/ 344103 h 206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5285" h="2064578" fill="none" extrusionOk="0">
                <a:moveTo>
                  <a:pt x="0" y="344103"/>
                </a:moveTo>
                <a:cubicBezTo>
                  <a:pt x="-8022" y="144103"/>
                  <a:pt x="178646" y="15011"/>
                  <a:pt x="344103" y="0"/>
                </a:cubicBezTo>
                <a:cubicBezTo>
                  <a:pt x="593201" y="722"/>
                  <a:pt x="733699" y="-38907"/>
                  <a:pt x="850881" y="0"/>
                </a:cubicBezTo>
                <a:lnTo>
                  <a:pt x="850881" y="0"/>
                </a:lnTo>
                <a:cubicBezTo>
                  <a:pt x="1368454" y="-100445"/>
                  <a:pt x="1832544" y="-94226"/>
                  <a:pt x="2127202" y="0"/>
                </a:cubicBezTo>
                <a:cubicBezTo>
                  <a:pt x="3148392" y="89564"/>
                  <a:pt x="3904300" y="-23278"/>
                  <a:pt x="4761182" y="0"/>
                </a:cubicBezTo>
                <a:cubicBezTo>
                  <a:pt x="4958050" y="-24460"/>
                  <a:pt x="5105871" y="159396"/>
                  <a:pt x="5105285" y="344103"/>
                </a:cubicBezTo>
                <a:cubicBezTo>
                  <a:pt x="5181141" y="641719"/>
                  <a:pt x="5095579" y="997610"/>
                  <a:pt x="5105285" y="1204337"/>
                </a:cubicBezTo>
                <a:lnTo>
                  <a:pt x="5105285" y="1204337"/>
                </a:lnTo>
                <a:cubicBezTo>
                  <a:pt x="5085808" y="1380427"/>
                  <a:pt x="5061996" y="1642258"/>
                  <a:pt x="5105285" y="1720482"/>
                </a:cubicBezTo>
                <a:lnTo>
                  <a:pt x="5105285" y="1720475"/>
                </a:lnTo>
                <a:cubicBezTo>
                  <a:pt x="5095671" y="1905562"/>
                  <a:pt x="4945061" y="2069885"/>
                  <a:pt x="4761182" y="2064578"/>
                </a:cubicBezTo>
                <a:cubicBezTo>
                  <a:pt x="4484036" y="1955413"/>
                  <a:pt x="2977256" y="2058547"/>
                  <a:pt x="2127202" y="2064578"/>
                </a:cubicBezTo>
                <a:cubicBezTo>
                  <a:pt x="1410144" y="2255542"/>
                  <a:pt x="869486" y="2306627"/>
                  <a:pt x="254601" y="2325231"/>
                </a:cubicBezTo>
                <a:cubicBezTo>
                  <a:pt x="400101" y="2216569"/>
                  <a:pt x="794899" y="2144422"/>
                  <a:pt x="850881" y="2064578"/>
                </a:cubicBezTo>
                <a:cubicBezTo>
                  <a:pt x="675501" y="2085822"/>
                  <a:pt x="505080" y="2093507"/>
                  <a:pt x="344103" y="2064578"/>
                </a:cubicBezTo>
                <a:cubicBezTo>
                  <a:pt x="145244" y="2095594"/>
                  <a:pt x="8836" y="1920622"/>
                  <a:pt x="0" y="1720475"/>
                </a:cubicBezTo>
                <a:lnTo>
                  <a:pt x="0" y="1720482"/>
                </a:lnTo>
                <a:cubicBezTo>
                  <a:pt x="26247" y="1552744"/>
                  <a:pt x="11493" y="1340957"/>
                  <a:pt x="0" y="1204337"/>
                </a:cubicBezTo>
                <a:lnTo>
                  <a:pt x="0" y="1204337"/>
                </a:lnTo>
                <a:cubicBezTo>
                  <a:pt x="-62516" y="1090560"/>
                  <a:pt x="71304" y="684782"/>
                  <a:pt x="0" y="344103"/>
                </a:cubicBezTo>
                <a:close/>
              </a:path>
              <a:path w="5105285" h="2064578" stroke="0" extrusionOk="0">
                <a:moveTo>
                  <a:pt x="0" y="344103"/>
                </a:moveTo>
                <a:cubicBezTo>
                  <a:pt x="-12097" y="133040"/>
                  <a:pt x="141509" y="-35217"/>
                  <a:pt x="344103" y="0"/>
                </a:cubicBezTo>
                <a:cubicBezTo>
                  <a:pt x="409134" y="-28235"/>
                  <a:pt x="705442" y="10073"/>
                  <a:pt x="850881" y="0"/>
                </a:cubicBezTo>
                <a:lnTo>
                  <a:pt x="850881" y="0"/>
                </a:lnTo>
                <a:cubicBezTo>
                  <a:pt x="1219859" y="8428"/>
                  <a:pt x="1655535" y="-1304"/>
                  <a:pt x="2127202" y="0"/>
                </a:cubicBezTo>
                <a:cubicBezTo>
                  <a:pt x="3388584" y="-23483"/>
                  <a:pt x="3706608" y="-95534"/>
                  <a:pt x="4761182" y="0"/>
                </a:cubicBezTo>
                <a:cubicBezTo>
                  <a:pt x="4950541" y="-8986"/>
                  <a:pt x="5087218" y="136326"/>
                  <a:pt x="5105285" y="344103"/>
                </a:cubicBezTo>
                <a:cubicBezTo>
                  <a:pt x="5110131" y="496312"/>
                  <a:pt x="5107570" y="846198"/>
                  <a:pt x="5105285" y="1204337"/>
                </a:cubicBezTo>
                <a:lnTo>
                  <a:pt x="5105285" y="1204337"/>
                </a:lnTo>
                <a:cubicBezTo>
                  <a:pt x="5098208" y="1363392"/>
                  <a:pt x="5121145" y="1568113"/>
                  <a:pt x="5105285" y="1720482"/>
                </a:cubicBezTo>
                <a:lnTo>
                  <a:pt x="5105285" y="1720475"/>
                </a:lnTo>
                <a:cubicBezTo>
                  <a:pt x="5073274" y="1911409"/>
                  <a:pt x="4950467" y="2079309"/>
                  <a:pt x="4761182" y="2064578"/>
                </a:cubicBezTo>
                <a:cubicBezTo>
                  <a:pt x="3620450" y="2058740"/>
                  <a:pt x="2766653" y="2051029"/>
                  <a:pt x="2127202" y="2064578"/>
                </a:cubicBezTo>
                <a:cubicBezTo>
                  <a:pt x="1592925" y="2033636"/>
                  <a:pt x="508607" y="2158160"/>
                  <a:pt x="254601" y="2325231"/>
                </a:cubicBezTo>
                <a:cubicBezTo>
                  <a:pt x="365363" y="2264830"/>
                  <a:pt x="593384" y="2198879"/>
                  <a:pt x="850881" y="2064578"/>
                </a:cubicBezTo>
                <a:cubicBezTo>
                  <a:pt x="646005" y="2051722"/>
                  <a:pt x="467773" y="2040482"/>
                  <a:pt x="344103" y="2064578"/>
                </a:cubicBezTo>
                <a:cubicBezTo>
                  <a:pt x="129736" y="2073303"/>
                  <a:pt x="-6967" y="1904401"/>
                  <a:pt x="0" y="1720475"/>
                </a:cubicBezTo>
                <a:lnTo>
                  <a:pt x="0" y="1720482"/>
                </a:lnTo>
                <a:cubicBezTo>
                  <a:pt x="-9478" y="1531293"/>
                  <a:pt x="-18089" y="1434238"/>
                  <a:pt x="0" y="1204337"/>
                </a:cubicBezTo>
                <a:lnTo>
                  <a:pt x="0" y="1204337"/>
                </a:lnTo>
                <a:cubicBezTo>
                  <a:pt x="-9165" y="892336"/>
                  <a:pt x="-23781" y="649628"/>
                  <a:pt x="0" y="344103"/>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5013"/>
                      <a:gd name="adj2" fmla="val 6262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Vì giúp đỡ những người khác lúc khó khăn là việc làm tốt.</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artoon of a child holding a book&#10;&#10;Description automatically generated with medium confidence">
            <a:extLst>
              <a:ext uri="{FF2B5EF4-FFF2-40B4-BE49-F238E27FC236}">
                <a16:creationId xmlns:a16="http://schemas.microsoft.com/office/drawing/2014/main" xmlns="" id="{70A31EE0-00A1-6C52-7824-58D7D30477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700440" y="3107549"/>
            <a:ext cx="2963548" cy="3745420"/>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33DDF4A6-F4B7-C3F3-E2A3-A0A9C3FFE1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84" y="4592928"/>
            <a:ext cx="2224272" cy="2224272"/>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41883B79-9F08-3B00-20D4-EE6C373FAF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007245" y="4677579"/>
            <a:ext cx="2224272" cy="2224272"/>
          </a:xfrm>
          <a:prstGeom prst="rect">
            <a:avLst/>
          </a:prstGeom>
        </p:spPr>
      </p:pic>
      <p:grpSp>
        <p:nvGrpSpPr>
          <p:cNvPr id="4" name="Group 3">
            <a:extLst>
              <a:ext uri="{FF2B5EF4-FFF2-40B4-BE49-F238E27FC236}">
                <a16:creationId xmlns:a16="http://schemas.microsoft.com/office/drawing/2014/main" xmlns="" id="{BD88F157-27B2-B1D8-E0EA-FFC95AD4B17A}"/>
              </a:ext>
            </a:extLst>
          </p:cNvPr>
          <p:cNvGrpSpPr/>
          <p:nvPr/>
        </p:nvGrpSpPr>
        <p:grpSpPr>
          <a:xfrm>
            <a:off x="6381420" y="342972"/>
            <a:ext cx="4927385" cy="1584911"/>
            <a:chOff x="611704" y="1562203"/>
            <a:chExt cx="4927385" cy="1584911"/>
          </a:xfrm>
        </p:grpSpPr>
        <p:grpSp>
          <p:nvGrpSpPr>
            <p:cNvPr id="8" name="Group 7">
              <a:extLst>
                <a:ext uri="{FF2B5EF4-FFF2-40B4-BE49-F238E27FC236}">
                  <a16:creationId xmlns:a16="http://schemas.microsoft.com/office/drawing/2014/main" xmlns="" id="{0D22A7FE-A172-EA9E-8FEC-E5BC7F887329}"/>
                </a:ext>
              </a:extLst>
            </p:cNvPr>
            <p:cNvGrpSpPr/>
            <p:nvPr/>
          </p:nvGrpSpPr>
          <p:grpSpPr>
            <a:xfrm>
              <a:off x="611704" y="1562203"/>
              <a:ext cx="4927385" cy="1343618"/>
              <a:chOff x="611704" y="1562203"/>
              <a:chExt cx="4927385" cy="1343618"/>
            </a:xfrm>
          </p:grpSpPr>
          <p:sp>
            <p:nvSpPr>
              <p:cNvPr id="16" name="Rectangle: Rounded Corners 15">
                <a:extLst>
                  <a:ext uri="{FF2B5EF4-FFF2-40B4-BE49-F238E27FC236}">
                    <a16:creationId xmlns:a16="http://schemas.microsoft.com/office/drawing/2014/main" xmlns="" id="{7C9C1584-CDE9-3098-600A-C6E90D33B9E1}"/>
                  </a:ext>
                </a:extLst>
              </p:cNvPr>
              <p:cNvSpPr/>
              <p:nvPr/>
            </p:nvSpPr>
            <p:spPr>
              <a:xfrm>
                <a:off x="611704" y="1751097"/>
                <a:ext cx="4927385" cy="1154724"/>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7" name="Rectangle: Rounded Corners 16">
                <a:extLst>
                  <a:ext uri="{FF2B5EF4-FFF2-40B4-BE49-F238E27FC236}">
                    <a16:creationId xmlns:a16="http://schemas.microsoft.com/office/drawing/2014/main" xmlns="" id="{72B670B9-40F2-5961-2B3B-44B9F59622D3}"/>
                  </a:ext>
                </a:extLst>
              </p:cNvPr>
              <p:cNvSpPr/>
              <p:nvPr/>
            </p:nvSpPr>
            <p:spPr>
              <a:xfrm>
                <a:off x="804717" y="1910157"/>
                <a:ext cx="4513559" cy="899915"/>
              </a:xfrm>
              <a:prstGeom prst="roundRect">
                <a:avLst/>
              </a:prstGeom>
              <a:solidFill>
                <a:srgbClr val="FFCC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Chúng ta có thể sử dụng tiền để giúp đỡ người khác.</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7C1B511B-9105-CC93-0D74-7A5978BA9119}"/>
                  </a:ext>
                </a:extLst>
              </p:cNvPr>
              <p:cNvSpPr/>
              <p:nvPr/>
            </p:nvSpPr>
            <p:spPr>
              <a:xfrm>
                <a:off x="2634986" y="1562203"/>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5</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xmlns="" id="{192CF42F-B39F-9CB5-1485-6CD07E4F884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642" b="7919"/>
            <a:stretch/>
          </p:blipFill>
          <p:spPr>
            <a:xfrm>
              <a:off x="4447485" y="2298974"/>
              <a:ext cx="981198" cy="848140"/>
            </a:xfrm>
            <a:prstGeom prst="rect">
              <a:avLst/>
            </a:prstGeom>
          </p:spPr>
        </p:pic>
      </p:grpSp>
    </p:spTree>
    <p:extLst>
      <p:ext uri="{BB962C8B-B14F-4D97-AF65-F5344CB8AC3E}">
        <p14:creationId xmlns:p14="http://schemas.microsoft.com/office/powerpoint/2010/main" val="3716467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6FF6F02B-1A06-2738-67E1-E5B7058D1632}"/>
              </a:ext>
            </a:extLst>
          </p:cNvPr>
          <p:cNvPicPr>
            <a:picLocks noChangeAspect="1"/>
          </p:cNvPicPr>
          <p:nvPr/>
        </p:nvPicPr>
        <p:blipFill>
          <a:blip r:embed="rId3"/>
          <a:stretch>
            <a:fillRect/>
          </a:stretch>
        </p:blipFill>
        <p:spPr>
          <a:xfrm>
            <a:off x="2594774" y="162362"/>
            <a:ext cx="7215223" cy="4035563"/>
          </a:xfrm>
          <a:prstGeom prst="rect">
            <a:avLst/>
          </a:prstGeom>
        </p:spPr>
      </p:pic>
      <p:pic>
        <p:nvPicPr>
          <p:cNvPr id="9" name="Graphic 8">
            <a:extLst>
              <a:ext uri="{FF2B5EF4-FFF2-40B4-BE49-F238E27FC236}">
                <a16:creationId xmlns:a16="http://schemas.microsoft.com/office/drawing/2014/main" xmlns="" id="{8CFFCCCB-9611-3223-86DE-1A4611BD83F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3104" y="2931580"/>
            <a:ext cx="3748954" cy="3926420"/>
          </a:xfrm>
          <a:prstGeom prst="rect">
            <a:avLst/>
          </a:prstGeom>
        </p:spPr>
      </p:pic>
      <p:pic>
        <p:nvPicPr>
          <p:cNvPr id="11" name="Graphic 10">
            <a:extLst>
              <a:ext uri="{FF2B5EF4-FFF2-40B4-BE49-F238E27FC236}">
                <a16:creationId xmlns:a16="http://schemas.microsoft.com/office/drawing/2014/main" xmlns="" id="{3AE0EA19-F252-1E85-D3A4-9D1D3DABC09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7815" y="2984923"/>
            <a:ext cx="2762682" cy="3893859"/>
          </a:xfrm>
          <a:prstGeom prst="rect">
            <a:avLst/>
          </a:prstGeom>
        </p:spPr>
      </p:pic>
      <p:sp>
        <p:nvSpPr>
          <p:cNvPr id="22" name="TextBox 3">
            <a:extLst>
              <a:ext uri="{FF2B5EF4-FFF2-40B4-BE49-F238E27FC236}">
                <a16:creationId xmlns:a16="http://schemas.microsoft.com/office/drawing/2014/main" xmlns="" id="{C6F24361-C392-14DB-B8FD-A27ED8DB72CD}"/>
              </a:ext>
            </a:extLst>
          </p:cNvPr>
          <p:cNvSpPr txBox="1"/>
          <p:nvPr/>
        </p:nvSpPr>
        <p:spPr>
          <a:xfrm>
            <a:off x="3386415" y="325911"/>
            <a:ext cx="5748007" cy="707886"/>
          </a:xfrm>
          <a:prstGeom prst="rect">
            <a:avLst/>
          </a:prstGeom>
          <a:noFill/>
        </p:spPr>
        <p:txBody>
          <a:bodyPr wrap="square" rtlCol="0">
            <a:spAutoFit/>
          </a:bodyPr>
          <a:lstStyle/>
          <a:p>
            <a:pPr algn="ctr"/>
            <a:r>
              <a:rPr lang="en-US" sz="4000" b="1" dirty="0" err="1">
                <a:solidFill>
                  <a:schemeClr val="bg1"/>
                </a:solidFill>
                <a:latin typeface="UTM Duepuntozero" panose="02040603050506020204" pitchFamily="18" charset="0"/>
              </a:rPr>
              <a:t>Thứ</a:t>
            </a:r>
            <a:r>
              <a:rPr lang="en-US" sz="4000" b="1" dirty="0">
                <a:solidFill>
                  <a:schemeClr val="bg1"/>
                </a:solidFill>
                <a:latin typeface="UTM Duepuntozero" panose="02040603050506020204" pitchFamily="18" charset="0"/>
              </a:rPr>
              <a:t> … </a:t>
            </a:r>
            <a:r>
              <a:rPr lang="en-US" sz="4000" b="1" dirty="0" err="1">
                <a:solidFill>
                  <a:schemeClr val="bg1"/>
                </a:solidFill>
                <a:latin typeface="UTM Duepuntozero" panose="02040603050506020204" pitchFamily="18" charset="0"/>
              </a:rPr>
              <a:t>ngày</a:t>
            </a:r>
            <a:r>
              <a:rPr lang="en-US" sz="4000" b="1" dirty="0">
                <a:solidFill>
                  <a:schemeClr val="bg1"/>
                </a:solidFill>
                <a:latin typeface="UTM Duepuntozero" panose="02040603050506020204" pitchFamily="18" charset="0"/>
              </a:rPr>
              <a:t> … </a:t>
            </a:r>
            <a:r>
              <a:rPr lang="en-US" sz="4000" b="1" dirty="0" err="1">
                <a:solidFill>
                  <a:schemeClr val="bg1"/>
                </a:solidFill>
                <a:latin typeface="UTM Duepuntozero" panose="02040603050506020204" pitchFamily="18" charset="0"/>
              </a:rPr>
              <a:t>tháng</a:t>
            </a:r>
            <a:r>
              <a:rPr lang="en-US" sz="4000" b="1" dirty="0">
                <a:solidFill>
                  <a:schemeClr val="bg1"/>
                </a:solidFill>
                <a:latin typeface="UTM Duepuntozero" panose="02040603050506020204" pitchFamily="18" charset="0"/>
              </a:rPr>
              <a:t> … </a:t>
            </a:r>
            <a:r>
              <a:rPr lang="en-US" sz="4000" b="1" dirty="0" err="1">
                <a:solidFill>
                  <a:schemeClr val="bg1"/>
                </a:solidFill>
                <a:latin typeface="UTM Duepuntozero" panose="02040603050506020204" pitchFamily="18" charset="0"/>
              </a:rPr>
              <a:t>năm</a:t>
            </a:r>
            <a:r>
              <a:rPr lang="en-US" sz="4000" b="1" dirty="0">
                <a:solidFill>
                  <a:schemeClr val="bg1"/>
                </a:solidFill>
                <a:latin typeface="UTM Duepuntozero" panose="02040603050506020204" pitchFamily="18" charset="0"/>
              </a:rPr>
              <a:t> …</a:t>
            </a:r>
          </a:p>
        </p:txBody>
      </p:sp>
      <p:sp>
        <p:nvSpPr>
          <p:cNvPr id="23" name="TextBox 21">
            <a:extLst>
              <a:ext uri="{FF2B5EF4-FFF2-40B4-BE49-F238E27FC236}">
                <a16:creationId xmlns:a16="http://schemas.microsoft.com/office/drawing/2014/main" xmlns="" id="{E579D9D2-E9ED-6ED3-785D-5EB3520E8920}"/>
              </a:ext>
            </a:extLst>
          </p:cNvPr>
          <p:cNvSpPr txBox="1"/>
          <p:nvPr/>
        </p:nvSpPr>
        <p:spPr>
          <a:xfrm>
            <a:off x="4339492" y="3374932"/>
            <a:ext cx="3189971"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a:t>
            </a: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3</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a:t>
            </a: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2</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a:t>
            </a:r>
          </a:p>
        </p:txBody>
      </p:sp>
      <p:grpSp>
        <p:nvGrpSpPr>
          <p:cNvPr id="24" name="Group 23">
            <a:extLst>
              <a:ext uri="{FF2B5EF4-FFF2-40B4-BE49-F238E27FC236}">
                <a16:creationId xmlns:a16="http://schemas.microsoft.com/office/drawing/2014/main" xmlns="" id="{1C3BB6B2-2A19-55B2-5C99-B2396EC7647B}"/>
              </a:ext>
            </a:extLst>
          </p:cNvPr>
          <p:cNvGrpSpPr/>
          <p:nvPr/>
        </p:nvGrpSpPr>
        <p:grpSpPr>
          <a:xfrm>
            <a:off x="4393295" y="881942"/>
            <a:ext cx="2936602" cy="950419"/>
            <a:chOff x="4029007" y="2635550"/>
            <a:chExt cx="2936602" cy="950419"/>
          </a:xfrm>
        </p:grpSpPr>
        <p:sp>
          <p:nvSpPr>
            <p:cNvPr id="25" name="TextBox 17">
              <a:extLst>
                <a:ext uri="{FF2B5EF4-FFF2-40B4-BE49-F238E27FC236}">
                  <a16:creationId xmlns:a16="http://schemas.microsoft.com/office/drawing/2014/main" xmlns="" id="{251EFE0E-AE50-2F8B-4F60-6805D9BF8612}"/>
                </a:ext>
              </a:extLst>
            </p:cNvPr>
            <p:cNvSpPr txBox="1"/>
            <p:nvPr/>
          </p:nvSpPr>
          <p:spPr>
            <a:xfrm>
              <a:off x="4029007" y="2635550"/>
              <a:ext cx="2936602" cy="923330"/>
            </a:xfrm>
            <a:prstGeom prst="rect">
              <a:avLst/>
            </a:prstGeom>
            <a:noFill/>
          </p:spPr>
          <p:txBody>
            <a:bodyPr wrap="square" rtlCol="0">
              <a:spAutoFit/>
            </a:bodyPr>
            <a:lstStyle/>
            <a:p>
              <a:pPr algn="ctr"/>
              <a:r>
                <a:rPr lang="vi-VN" sz="5400" b="1">
                  <a:ln w="76200">
                    <a:solidFill>
                      <a:schemeClr val="bg1"/>
                    </a:solidFill>
                  </a:ln>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Đạo đức</a:t>
              </a:r>
              <a:endParaRPr lang="en-US" sz="5400" b="1" dirty="0">
                <a:ln w="76200">
                  <a:solidFill>
                    <a:schemeClr val="bg1"/>
                  </a:solidFill>
                </a:ln>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sp>
          <p:nvSpPr>
            <p:cNvPr id="26" name="TextBox 17">
              <a:extLst>
                <a:ext uri="{FF2B5EF4-FFF2-40B4-BE49-F238E27FC236}">
                  <a16:creationId xmlns:a16="http://schemas.microsoft.com/office/drawing/2014/main" xmlns="" id="{1CAB5D79-38EF-3DAB-558D-9B95E77E117F}"/>
                </a:ext>
              </a:extLst>
            </p:cNvPr>
            <p:cNvSpPr txBox="1"/>
            <p:nvPr/>
          </p:nvSpPr>
          <p:spPr>
            <a:xfrm>
              <a:off x="4151931" y="2662639"/>
              <a:ext cx="2690754" cy="923330"/>
            </a:xfrm>
            <a:prstGeom prst="rect">
              <a:avLst/>
            </a:prstGeom>
            <a:noFill/>
          </p:spPr>
          <p:txBody>
            <a:bodyPr wrap="square" rtlCol="0">
              <a:spAutoFit/>
            </a:bodyPr>
            <a:lstStyle/>
            <a:p>
              <a:pPr algn="ctr"/>
              <a:r>
                <a:rPr lang="vi-VN" sz="5400" b="1"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Đạo đức</a:t>
              </a:r>
              <a:endParaRPr lang="en-US" sz="5400" b="1"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27" name="Group 26">
            <a:extLst>
              <a:ext uri="{FF2B5EF4-FFF2-40B4-BE49-F238E27FC236}">
                <a16:creationId xmlns:a16="http://schemas.microsoft.com/office/drawing/2014/main" xmlns="" id="{0A052F9A-1328-6ECA-8534-32CE6AA2AB01}"/>
              </a:ext>
            </a:extLst>
          </p:cNvPr>
          <p:cNvGrpSpPr/>
          <p:nvPr/>
        </p:nvGrpSpPr>
        <p:grpSpPr>
          <a:xfrm>
            <a:off x="3178312" y="1805272"/>
            <a:ext cx="5948672" cy="1570836"/>
            <a:chOff x="1044410" y="4789033"/>
            <a:chExt cx="5948672" cy="1570836"/>
          </a:xfrm>
        </p:grpSpPr>
        <p:sp>
          <p:nvSpPr>
            <p:cNvPr id="28" name="TextBox 27">
              <a:extLst>
                <a:ext uri="{FF2B5EF4-FFF2-40B4-BE49-F238E27FC236}">
                  <a16:creationId xmlns:a16="http://schemas.microsoft.com/office/drawing/2014/main" xmlns="" id="{77A86203-BF96-B254-9107-D358245F5EF8}"/>
                </a:ext>
              </a:extLst>
            </p:cNvPr>
            <p:cNvSpPr txBox="1"/>
            <p:nvPr/>
          </p:nvSpPr>
          <p:spPr>
            <a:xfrm>
              <a:off x="1049482" y="4790209"/>
              <a:ext cx="5943600" cy="1569660"/>
            </a:xfrm>
            <a:prstGeom prst="rect">
              <a:avLst/>
            </a:prstGeom>
            <a:noFill/>
          </p:spPr>
          <p:txBody>
            <a:bodyPr wrap="square" rtlCol="0">
              <a:spAutoFit/>
            </a:bodyPr>
            <a:lstStyle/>
            <a:p>
              <a:pPr algn="ctr"/>
              <a:r>
                <a:rPr lang="vi-VN" sz="4800" dirty="0">
                  <a:ln w="254000">
                    <a:solidFill>
                      <a:schemeClr val="bg1"/>
                    </a:solidFill>
                  </a:ln>
                  <a:solidFill>
                    <a:srgbClr val="00B050"/>
                  </a:solidFill>
                  <a:latin typeface="#9Slide07 SVNNexa Rust Slab Bla" panose="020B0606040200020203" pitchFamily="34" charset="0"/>
                </a:rPr>
                <a:t>Em quý trọng đồng tiền</a:t>
              </a:r>
              <a:endParaRPr lang="en-US" sz="4800" dirty="0">
                <a:ln w="254000">
                  <a:solidFill>
                    <a:schemeClr val="bg1"/>
                  </a:solidFill>
                </a:ln>
                <a:solidFill>
                  <a:srgbClr val="00B050"/>
                </a:solidFill>
                <a:latin typeface="#9Slide07 SVNNexa Rust Slab Bla" panose="020B0606040200020203" pitchFamily="34" charset="0"/>
              </a:endParaRPr>
            </a:p>
          </p:txBody>
        </p:sp>
        <p:sp>
          <p:nvSpPr>
            <p:cNvPr id="29" name="TextBox 28">
              <a:extLst>
                <a:ext uri="{FF2B5EF4-FFF2-40B4-BE49-F238E27FC236}">
                  <a16:creationId xmlns:a16="http://schemas.microsoft.com/office/drawing/2014/main" xmlns="" id="{0B340606-8601-F2D2-06C6-086AABE2C9AF}"/>
                </a:ext>
              </a:extLst>
            </p:cNvPr>
            <p:cNvSpPr txBox="1"/>
            <p:nvPr/>
          </p:nvSpPr>
          <p:spPr>
            <a:xfrm>
              <a:off x="1044410" y="4789033"/>
              <a:ext cx="5943600" cy="1569660"/>
            </a:xfrm>
            <a:prstGeom prst="rect">
              <a:avLst/>
            </a:prstGeom>
            <a:noFill/>
          </p:spPr>
          <p:txBody>
            <a:bodyPr wrap="square" rtlCol="0">
              <a:spAutoFit/>
            </a:bodyPr>
            <a:lstStyle/>
            <a:p>
              <a:pPr algn="ctr"/>
              <a:r>
                <a:rPr lang="vi-VN" sz="4800" dirty="0">
                  <a:solidFill>
                    <a:srgbClr val="00B050"/>
                  </a:solidFill>
                  <a:latin typeface="#9Slide07 SVNNexa Rust Slab Bla" panose="020B0606040200020203" pitchFamily="34" charset="0"/>
                </a:rPr>
                <a:t>Em Quý trọng đồng tiền</a:t>
              </a:r>
              <a:endParaRPr lang="en-US" sz="4800" dirty="0">
                <a:solidFill>
                  <a:srgbClr val="00B050"/>
                </a:solidFill>
                <a:latin typeface="#9Slide07 SVNNexa Rust Slab Bla" panose="020B0606040200020203" pitchFamily="34" charset="0"/>
              </a:endParaRPr>
            </a:p>
          </p:txBody>
        </p:sp>
      </p:grpSp>
    </p:spTree>
    <p:extLst>
      <p:ext uri="{BB962C8B-B14F-4D97-AF65-F5344CB8AC3E}">
        <p14:creationId xmlns:p14="http://schemas.microsoft.com/office/powerpoint/2010/main" val="3593725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53" presetClass="entr" presetSubtype="16"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1500"/>
                            </p:stCondLst>
                            <p:childTnLst>
                              <p:par>
                                <p:cTn id="27" presetID="50" presetClass="entr" presetSubtype="0" decel="10000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strVal val="#ppt_w+.3"/>
                                          </p:val>
                                        </p:tav>
                                        <p:tav tm="100000">
                                          <p:val>
                                            <p:strVal val="#ppt_w"/>
                                          </p:val>
                                        </p:tav>
                                      </p:tavLst>
                                    </p:anim>
                                    <p:anim calcmode="lin" valueType="num">
                                      <p:cBhvr>
                                        <p:cTn id="30" dur="1000" fill="hold"/>
                                        <p:tgtEl>
                                          <p:spTgt spid="27"/>
                                        </p:tgtEl>
                                        <p:attrNameLst>
                                          <p:attrName>ppt_h</p:attrName>
                                        </p:attrNameLst>
                                      </p:cBhvr>
                                      <p:tavLst>
                                        <p:tav tm="0">
                                          <p:val>
                                            <p:strVal val="#ppt_h"/>
                                          </p:val>
                                        </p:tav>
                                        <p:tav tm="100000">
                                          <p:val>
                                            <p:strVal val="#ppt_h"/>
                                          </p:val>
                                        </p:tav>
                                      </p:tavLst>
                                    </p:anim>
                                    <p:animEffect transition="in" filter="fade">
                                      <p:cBhvr>
                                        <p:cTn id="31" dur="1000"/>
                                        <p:tgtEl>
                                          <p:spTgt spid="27"/>
                                        </p:tgtEl>
                                      </p:cBhvr>
                                    </p:animEffect>
                                  </p:childTnLst>
                                </p:cTn>
                              </p:par>
                            </p:childTnLst>
                          </p:cTn>
                        </p:par>
                        <p:par>
                          <p:cTn id="32" fill="hold">
                            <p:stCondLst>
                              <p:cond delay="2500"/>
                            </p:stCondLst>
                            <p:childTnLst>
                              <p:par>
                                <p:cTn id="33" presetID="2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324665" y="597547"/>
            <a:ext cx="5771335" cy="1227959"/>
            <a:chOff x="1154759" y="529977"/>
            <a:chExt cx="5771335" cy="1227959"/>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7"/>
              <a:ext cx="5141221" cy="8186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526197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1. Nhận xét các ý kiến sau:</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2" name="Speech Bubble: Rectangle with Corners Rounded 1">
            <a:extLst>
              <a:ext uri="{FF2B5EF4-FFF2-40B4-BE49-F238E27FC236}">
                <a16:creationId xmlns:a16="http://schemas.microsoft.com/office/drawing/2014/main" xmlns="" id="{D779D4F5-2C83-8754-E880-DE3BDB0264F7}"/>
              </a:ext>
            </a:extLst>
          </p:cNvPr>
          <p:cNvSpPr/>
          <p:nvPr/>
        </p:nvSpPr>
        <p:spPr>
          <a:xfrm>
            <a:off x="636620" y="2171334"/>
            <a:ext cx="3604939" cy="1508971"/>
          </a:xfrm>
          <a:custGeom>
            <a:avLst/>
            <a:gdLst>
              <a:gd name="connsiteX0" fmla="*/ 0 w 3604939"/>
              <a:gd name="connsiteY0" fmla="*/ 251500 h 1508971"/>
              <a:gd name="connsiteX1" fmla="*/ 251500 w 3604939"/>
              <a:gd name="connsiteY1" fmla="*/ 0 h 1508971"/>
              <a:gd name="connsiteX2" fmla="*/ 2102881 w 3604939"/>
              <a:gd name="connsiteY2" fmla="*/ 0 h 1508971"/>
              <a:gd name="connsiteX3" fmla="*/ 2102881 w 3604939"/>
              <a:gd name="connsiteY3" fmla="*/ 0 h 1508971"/>
              <a:gd name="connsiteX4" fmla="*/ 3004116 w 3604939"/>
              <a:gd name="connsiteY4" fmla="*/ 0 h 1508971"/>
              <a:gd name="connsiteX5" fmla="*/ 3353439 w 3604939"/>
              <a:gd name="connsiteY5" fmla="*/ 0 h 1508971"/>
              <a:gd name="connsiteX6" fmla="*/ 3604939 w 3604939"/>
              <a:gd name="connsiteY6" fmla="*/ 251500 h 1508971"/>
              <a:gd name="connsiteX7" fmla="*/ 3604939 w 3604939"/>
              <a:gd name="connsiteY7" fmla="*/ 880233 h 1508971"/>
              <a:gd name="connsiteX8" fmla="*/ 3604939 w 3604939"/>
              <a:gd name="connsiteY8" fmla="*/ 880233 h 1508971"/>
              <a:gd name="connsiteX9" fmla="*/ 3604939 w 3604939"/>
              <a:gd name="connsiteY9" fmla="*/ 1257476 h 1508971"/>
              <a:gd name="connsiteX10" fmla="*/ 3604939 w 3604939"/>
              <a:gd name="connsiteY10" fmla="*/ 1257471 h 1508971"/>
              <a:gd name="connsiteX11" fmla="*/ 3353439 w 3604939"/>
              <a:gd name="connsiteY11" fmla="*/ 1508971 h 1508971"/>
              <a:gd name="connsiteX12" fmla="*/ 3004116 w 3604939"/>
              <a:gd name="connsiteY12" fmla="*/ 1508971 h 1508971"/>
              <a:gd name="connsiteX13" fmla="*/ 3495962 w 3604939"/>
              <a:gd name="connsiteY13" fmla="*/ 1883648 h 1508971"/>
              <a:gd name="connsiteX14" fmla="*/ 2102881 w 3604939"/>
              <a:gd name="connsiteY14" fmla="*/ 1508971 h 1508971"/>
              <a:gd name="connsiteX15" fmla="*/ 251500 w 3604939"/>
              <a:gd name="connsiteY15" fmla="*/ 1508971 h 1508971"/>
              <a:gd name="connsiteX16" fmla="*/ 0 w 3604939"/>
              <a:gd name="connsiteY16" fmla="*/ 1257471 h 1508971"/>
              <a:gd name="connsiteX17" fmla="*/ 0 w 3604939"/>
              <a:gd name="connsiteY17" fmla="*/ 1257476 h 1508971"/>
              <a:gd name="connsiteX18" fmla="*/ 0 w 3604939"/>
              <a:gd name="connsiteY18" fmla="*/ 880233 h 1508971"/>
              <a:gd name="connsiteX19" fmla="*/ 0 w 3604939"/>
              <a:gd name="connsiteY19" fmla="*/ 880233 h 1508971"/>
              <a:gd name="connsiteX20" fmla="*/ 0 w 3604939"/>
              <a:gd name="connsiteY20" fmla="*/ 251500 h 15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4939" h="1508971" fill="none" extrusionOk="0">
                <a:moveTo>
                  <a:pt x="0" y="251500"/>
                </a:moveTo>
                <a:cubicBezTo>
                  <a:pt x="-13569" y="95758"/>
                  <a:pt x="120112" y="4587"/>
                  <a:pt x="251500" y="0"/>
                </a:cubicBezTo>
                <a:cubicBezTo>
                  <a:pt x="703791" y="-78447"/>
                  <a:pt x="1629108" y="73634"/>
                  <a:pt x="2102881" y="0"/>
                </a:cubicBezTo>
                <a:lnTo>
                  <a:pt x="2102881" y="0"/>
                </a:lnTo>
                <a:cubicBezTo>
                  <a:pt x="2293068" y="-72069"/>
                  <a:pt x="2580435" y="-17648"/>
                  <a:pt x="3004116" y="0"/>
                </a:cubicBezTo>
                <a:cubicBezTo>
                  <a:pt x="3081905" y="3185"/>
                  <a:pt x="3249500" y="18150"/>
                  <a:pt x="3353439" y="0"/>
                </a:cubicBezTo>
                <a:cubicBezTo>
                  <a:pt x="3495075" y="-9806"/>
                  <a:pt x="3607237" y="133507"/>
                  <a:pt x="3604939" y="251500"/>
                </a:cubicBezTo>
                <a:cubicBezTo>
                  <a:pt x="3567306" y="372631"/>
                  <a:pt x="3638642" y="777728"/>
                  <a:pt x="3604939" y="880233"/>
                </a:cubicBezTo>
                <a:lnTo>
                  <a:pt x="3604939" y="880233"/>
                </a:lnTo>
                <a:cubicBezTo>
                  <a:pt x="3614529" y="958919"/>
                  <a:pt x="3603902" y="1188456"/>
                  <a:pt x="3604939" y="1257476"/>
                </a:cubicBezTo>
                <a:lnTo>
                  <a:pt x="3604939" y="1257471"/>
                </a:lnTo>
                <a:cubicBezTo>
                  <a:pt x="3589129" y="1388220"/>
                  <a:pt x="3474848" y="1524030"/>
                  <a:pt x="3353439" y="1508971"/>
                </a:cubicBezTo>
                <a:cubicBezTo>
                  <a:pt x="3240519" y="1510900"/>
                  <a:pt x="3092724" y="1492014"/>
                  <a:pt x="3004116" y="1508971"/>
                </a:cubicBezTo>
                <a:cubicBezTo>
                  <a:pt x="3279608" y="1652346"/>
                  <a:pt x="3403744" y="1822114"/>
                  <a:pt x="3495962" y="1883648"/>
                </a:cubicBezTo>
                <a:cubicBezTo>
                  <a:pt x="3211881" y="1748053"/>
                  <a:pt x="2685124" y="1790343"/>
                  <a:pt x="2102881" y="1508971"/>
                </a:cubicBezTo>
                <a:cubicBezTo>
                  <a:pt x="1243605" y="1521762"/>
                  <a:pt x="912965" y="1562005"/>
                  <a:pt x="251500" y="1508971"/>
                </a:cubicBezTo>
                <a:cubicBezTo>
                  <a:pt x="106571" y="1530180"/>
                  <a:pt x="16204" y="1414900"/>
                  <a:pt x="0" y="1257471"/>
                </a:cubicBezTo>
                <a:lnTo>
                  <a:pt x="0" y="1257476"/>
                </a:lnTo>
                <a:cubicBezTo>
                  <a:pt x="-10756" y="1127115"/>
                  <a:pt x="7704" y="1010137"/>
                  <a:pt x="0" y="880233"/>
                </a:cubicBezTo>
                <a:lnTo>
                  <a:pt x="0" y="880233"/>
                </a:lnTo>
                <a:cubicBezTo>
                  <a:pt x="49633" y="618849"/>
                  <a:pt x="-4982" y="351108"/>
                  <a:pt x="0" y="251500"/>
                </a:cubicBezTo>
                <a:close/>
              </a:path>
              <a:path w="3604939" h="1508971" stroke="0" extrusionOk="0">
                <a:moveTo>
                  <a:pt x="0" y="251500"/>
                </a:moveTo>
                <a:cubicBezTo>
                  <a:pt x="-1624" y="109778"/>
                  <a:pt x="110578" y="-5674"/>
                  <a:pt x="251500" y="0"/>
                </a:cubicBezTo>
                <a:cubicBezTo>
                  <a:pt x="1046130" y="129568"/>
                  <a:pt x="1613954" y="-84271"/>
                  <a:pt x="2102881" y="0"/>
                </a:cubicBezTo>
                <a:lnTo>
                  <a:pt x="2102881" y="0"/>
                </a:lnTo>
                <a:cubicBezTo>
                  <a:pt x="2428281" y="-60209"/>
                  <a:pt x="2609916" y="23269"/>
                  <a:pt x="3004116" y="0"/>
                </a:cubicBezTo>
                <a:cubicBezTo>
                  <a:pt x="3101639" y="16994"/>
                  <a:pt x="3253902" y="-13228"/>
                  <a:pt x="3353439" y="0"/>
                </a:cubicBezTo>
                <a:cubicBezTo>
                  <a:pt x="3490772" y="-20573"/>
                  <a:pt x="3600989" y="108723"/>
                  <a:pt x="3604939" y="251500"/>
                </a:cubicBezTo>
                <a:cubicBezTo>
                  <a:pt x="3627537" y="565020"/>
                  <a:pt x="3587565" y="748428"/>
                  <a:pt x="3604939" y="880233"/>
                </a:cubicBezTo>
                <a:lnTo>
                  <a:pt x="3604939" y="880233"/>
                </a:lnTo>
                <a:cubicBezTo>
                  <a:pt x="3633231" y="1051502"/>
                  <a:pt x="3578730" y="1152626"/>
                  <a:pt x="3604939" y="1257476"/>
                </a:cubicBezTo>
                <a:lnTo>
                  <a:pt x="3604939" y="1257471"/>
                </a:lnTo>
                <a:cubicBezTo>
                  <a:pt x="3579478" y="1397080"/>
                  <a:pt x="3491534" y="1524621"/>
                  <a:pt x="3353439" y="1508971"/>
                </a:cubicBezTo>
                <a:cubicBezTo>
                  <a:pt x="3191067" y="1477731"/>
                  <a:pt x="3051560" y="1484329"/>
                  <a:pt x="3004116" y="1508971"/>
                </a:cubicBezTo>
                <a:cubicBezTo>
                  <a:pt x="3062276" y="1597743"/>
                  <a:pt x="3405606" y="1792057"/>
                  <a:pt x="3495962" y="1883648"/>
                </a:cubicBezTo>
                <a:cubicBezTo>
                  <a:pt x="3306233" y="1900756"/>
                  <a:pt x="2592806" y="1634852"/>
                  <a:pt x="2102881" y="1508971"/>
                </a:cubicBezTo>
                <a:cubicBezTo>
                  <a:pt x="1840171" y="1590776"/>
                  <a:pt x="1116094" y="1587760"/>
                  <a:pt x="251500" y="1508971"/>
                </a:cubicBezTo>
                <a:cubicBezTo>
                  <a:pt x="95247" y="1515195"/>
                  <a:pt x="-18323" y="1380283"/>
                  <a:pt x="0" y="1257471"/>
                </a:cubicBezTo>
                <a:lnTo>
                  <a:pt x="0" y="1257476"/>
                </a:lnTo>
                <a:cubicBezTo>
                  <a:pt x="27505" y="1159971"/>
                  <a:pt x="20082" y="961244"/>
                  <a:pt x="0" y="880233"/>
                </a:cubicBezTo>
                <a:lnTo>
                  <a:pt x="0" y="880233"/>
                </a:lnTo>
                <a:cubicBezTo>
                  <a:pt x="51027" y="601756"/>
                  <a:pt x="-9406" y="448541"/>
                  <a:pt x="0" y="25150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6977"/>
                      <a:gd name="adj2" fmla="val 7483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Ý kiến này đúng</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FAC9AE6E-6234-26C1-5F3A-375560D1F63F}"/>
              </a:ext>
            </a:extLst>
          </p:cNvPr>
          <p:cNvSpPr/>
          <p:nvPr/>
        </p:nvSpPr>
        <p:spPr>
          <a:xfrm>
            <a:off x="6823629" y="2013672"/>
            <a:ext cx="4695914" cy="2064578"/>
          </a:xfrm>
          <a:custGeom>
            <a:avLst/>
            <a:gdLst>
              <a:gd name="connsiteX0" fmla="*/ 0 w 4695914"/>
              <a:gd name="connsiteY0" fmla="*/ 344103 h 2064578"/>
              <a:gd name="connsiteX1" fmla="*/ 344103 w 4695914"/>
              <a:gd name="connsiteY1" fmla="*/ 0 h 2064578"/>
              <a:gd name="connsiteX2" fmla="*/ 782652 w 4695914"/>
              <a:gd name="connsiteY2" fmla="*/ 0 h 2064578"/>
              <a:gd name="connsiteX3" fmla="*/ 782652 w 4695914"/>
              <a:gd name="connsiteY3" fmla="*/ 0 h 2064578"/>
              <a:gd name="connsiteX4" fmla="*/ 1956631 w 4695914"/>
              <a:gd name="connsiteY4" fmla="*/ 0 h 2064578"/>
              <a:gd name="connsiteX5" fmla="*/ 4351811 w 4695914"/>
              <a:gd name="connsiteY5" fmla="*/ 0 h 2064578"/>
              <a:gd name="connsiteX6" fmla="*/ 4695914 w 4695914"/>
              <a:gd name="connsiteY6" fmla="*/ 344103 h 2064578"/>
              <a:gd name="connsiteX7" fmla="*/ 4695914 w 4695914"/>
              <a:gd name="connsiteY7" fmla="*/ 1204337 h 2064578"/>
              <a:gd name="connsiteX8" fmla="*/ 4695914 w 4695914"/>
              <a:gd name="connsiteY8" fmla="*/ 1204337 h 2064578"/>
              <a:gd name="connsiteX9" fmla="*/ 4695914 w 4695914"/>
              <a:gd name="connsiteY9" fmla="*/ 1720482 h 2064578"/>
              <a:gd name="connsiteX10" fmla="*/ 4695914 w 4695914"/>
              <a:gd name="connsiteY10" fmla="*/ 1720475 h 2064578"/>
              <a:gd name="connsiteX11" fmla="*/ 4351811 w 4695914"/>
              <a:gd name="connsiteY11" fmla="*/ 2064578 h 2064578"/>
              <a:gd name="connsiteX12" fmla="*/ 1956631 w 4695914"/>
              <a:gd name="connsiteY12" fmla="*/ 2064578 h 2064578"/>
              <a:gd name="connsiteX13" fmla="*/ 234185 w 4695914"/>
              <a:gd name="connsiteY13" fmla="*/ 2325231 h 2064578"/>
              <a:gd name="connsiteX14" fmla="*/ 782652 w 4695914"/>
              <a:gd name="connsiteY14" fmla="*/ 2064578 h 2064578"/>
              <a:gd name="connsiteX15" fmla="*/ 344103 w 4695914"/>
              <a:gd name="connsiteY15" fmla="*/ 2064578 h 2064578"/>
              <a:gd name="connsiteX16" fmla="*/ 0 w 4695914"/>
              <a:gd name="connsiteY16" fmla="*/ 1720475 h 2064578"/>
              <a:gd name="connsiteX17" fmla="*/ 0 w 4695914"/>
              <a:gd name="connsiteY17" fmla="*/ 1720482 h 2064578"/>
              <a:gd name="connsiteX18" fmla="*/ 0 w 4695914"/>
              <a:gd name="connsiteY18" fmla="*/ 1204337 h 2064578"/>
              <a:gd name="connsiteX19" fmla="*/ 0 w 4695914"/>
              <a:gd name="connsiteY19" fmla="*/ 1204337 h 2064578"/>
              <a:gd name="connsiteX20" fmla="*/ 0 w 4695914"/>
              <a:gd name="connsiteY20" fmla="*/ 344103 h 206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5914" h="2064578" fill="none" extrusionOk="0">
                <a:moveTo>
                  <a:pt x="0" y="344103"/>
                </a:moveTo>
                <a:cubicBezTo>
                  <a:pt x="-8022" y="144103"/>
                  <a:pt x="178646" y="15011"/>
                  <a:pt x="344103" y="0"/>
                </a:cubicBezTo>
                <a:cubicBezTo>
                  <a:pt x="436738" y="19318"/>
                  <a:pt x="622575" y="-26539"/>
                  <a:pt x="782652" y="0"/>
                </a:cubicBezTo>
                <a:lnTo>
                  <a:pt x="782652" y="0"/>
                </a:lnTo>
                <a:cubicBezTo>
                  <a:pt x="1129205" y="20700"/>
                  <a:pt x="1804462" y="58582"/>
                  <a:pt x="1956631" y="0"/>
                </a:cubicBezTo>
                <a:cubicBezTo>
                  <a:pt x="2273011" y="89564"/>
                  <a:pt x="3670280" y="-23278"/>
                  <a:pt x="4351811" y="0"/>
                </a:cubicBezTo>
                <a:cubicBezTo>
                  <a:pt x="4548679" y="-24460"/>
                  <a:pt x="4696500" y="159396"/>
                  <a:pt x="4695914" y="344103"/>
                </a:cubicBezTo>
                <a:cubicBezTo>
                  <a:pt x="4771770" y="641719"/>
                  <a:pt x="4686208" y="997610"/>
                  <a:pt x="4695914" y="1204337"/>
                </a:cubicBezTo>
                <a:lnTo>
                  <a:pt x="4695914" y="1204337"/>
                </a:lnTo>
                <a:cubicBezTo>
                  <a:pt x="4676437" y="1380427"/>
                  <a:pt x="4652625" y="1642258"/>
                  <a:pt x="4695914" y="1720482"/>
                </a:cubicBezTo>
                <a:lnTo>
                  <a:pt x="4695914" y="1720475"/>
                </a:lnTo>
                <a:cubicBezTo>
                  <a:pt x="4686300" y="1905562"/>
                  <a:pt x="4535690" y="2069885"/>
                  <a:pt x="4351811" y="2064578"/>
                </a:cubicBezTo>
                <a:cubicBezTo>
                  <a:pt x="3809170" y="1955413"/>
                  <a:pt x="2411564" y="2058547"/>
                  <a:pt x="1956631" y="2064578"/>
                </a:cubicBezTo>
                <a:cubicBezTo>
                  <a:pt x="1529123" y="2162844"/>
                  <a:pt x="617520" y="2394661"/>
                  <a:pt x="234185" y="2325231"/>
                </a:cubicBezTo>
                <a:cubicBezTo>
                  <a:pt x="487755" y="2181344"/>
                  <a:pt x="517705" y="2212257"/>
                  <a:pt x="782652" y="2064578"/>
                </a:cubicBezTo>
                <a:cubicBezTo>
                  <a:pt x="676932" y="2053191"/>
                  <a:pt x="436167" y="2068811"/>
                  <a:pt x="344103" y="2064578"/>
                </a:cubicBezTo>
                <a:cubicBezTo>
                  <a:pt x="145244" y="2095594"/>
                  <a:pt x="8836" y="1920622"/>
                  <a:pt x="0" y="1720475"/>
                </a:cubicBezTo>
                <a:lnTo>
                  <a:pt x="0" y="1720482"/>
                </a:lnTo>
                <a:cubicBezTo>
                  <a:pt x="26247" y="1552744"/>
                  <a:pt x="11493" y="1340957"/>
                  <a:pt x="0" y="1204337"/>
                </a:cubicBezTo>
                <a:lnTo>
                  <a:pt x="0" y="1204337"/>
                </a:lnTo>
                <a:cubicBezTo>
                  <a:pt x="-62516" y="1090560"/>
                  <a:pt x="71304" y="684782"/>
                  <a:pt x="0" y="344103"/>
                </a:cubicBezTo>
                <a:close/>
              </a:path>
              <a:path w="4695914" h="2064578" stroke="0" extrusionOk="0">
                <a:moveTo>
                  <a:pt x="0" y="344103"/>
                </a:moveTo>
                <a:cubicBezTo>
                  <a:pt x="-12097" y="133040"/>
                  <a:pt x="141509" y="-35217"/>
                  <a:pt x="344103" y="0"/>
                </a:cubicBezTo>
                <a:cubicBezTo>
                  <a:pt x="481926" y="-38108"/>
                  <a:pt x="599081" y="-15508"/>
                  <a:pt x="782652" y="0"/>
                </a:cubicBezTo>
                <a:lnTo>
                  <a:pt x="782652" y="0"/>
                </a:lnTo>
                <a:cubicBezTo>
                  <a:pt x="1025642" y="20244"/>
                  <a:pt x="1808015" y="-18645"/>
                  <a:pt x="1956631" y="0"/>
                </a:cubicBezTo>
                <a:cubicBezTo>
                  <a:pt x="2774646" y="-23483"/>
                  <a:pt x="3359148" y="-95534"/>
                  <a:pt x="4351811" y="0"/>
                </a:cubicBezTo>
                <a:cubicBezTo>
                  <a:pt x="4541170" y="-8986"/>
                  <a:pt x="4677847" y="136326"/>
                  <a:pt x="4695914" y="344103"/>
                </a:cubicBezTo>
                <a:cubicBezTo>
                  <a:pt x="4700760" y="496312"/>
                  <a:pt x="4698199" y="846198"/>
                  <a:pt x="4695914" y="1204337"/>
                </a:cubicBezTo>
                <a:lnTo>
                  <a:pt x="4695914" y="1204337"/>
                </a:lnTo>
                <a:cubicBezTo>
                  <a:pt x="4688837" y="1363392"/>
                  <a:pt x="4711774" y="1568113"/>
                  <a:pt x="4695914" y="1720482"/>
                </a:cubicBezTo>
                <a:lnTo>
                  <a:pt x="4695914" y="1720475"/>
                </a:lnTo>
                <a:cubicBezTo>
                  <a:pt x="4663903" y="1911409"/>
                  <a:pt x="4541096" y="2079309"/>
                  <a:pt x="4351811" y="2064578"/>
                </a:cubicBezTo>
                <a:cubicBezTo>
                  <a:pt x="3510114" y="2058740"/>
                  <a:pt x="2823633" y="2051029"/>
                  <a:pt x="1956631" y="2064578"/>
                </a:cubicBezTo>
                <a:cubicBezTo>
                  <a:pt x="1234511" y="2221444"/>
                  <a:pt x="617513" y="2298005"/>
                  <a:pt x="234185" y="2325231"/>
                </a:cubicBezTo>
                <a:cubicBezTo>
                  <a:pt x="473416" y="2223026"/>
                  <a:pt x="605886" y="2092568"/>
                  <a:pt x="782652" y="2064578"/>
                </a:cubicBezTo>
                <a:cubicBezTo>
                  <a:pt x="611545" y="2032877"/>
                  <a:pt x="548705" y="2065773"/>
                  <a:pt x="344103" y="2064578"/>
                </a:cubicBezTo>
                <a:cubicBezTo>
                  <a:pt x="129736" y="2073303"/>
                  <a:pt x="-6967" y="1904401"/>
                  <a:pt x="0" y="1720475"/>
                </a:cubicBezTo>
                <a:lnTo>
                  <a:pt x="0" y="1720482"/>
                </a:lnTo>
                <a:cubicBezTo>
                  <a:pt x="-9478" y="1531293"/>
                  <a:pt x="-18089" y="1434238"/>
                  <a:pt x="0" y="1204337"/>
                </a:cubicBezTo>
                <a:lnTo>
                  <a:pt x="0" y="1204337"/>
                </a:lnTo>
                <a:cubicBezTo>
                  <a:pt x="-9165" y="892336"/>
                  <a:pt x="-23781" y="649628"/>
                  <a:pt x="0" y="344103"/>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626053808">
                  <a:prstGeom prst="wedgeRoundRectCallout">
                    <a:avLst>
                      <a:gd name="adj1" fmla="val -45013"/>
                      <a:gd name="adj2" fmla="val 6262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Vì tiền được tạo ra do sức lao động nên bảo quản tiền nhưng quý trọng sức lao động.</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artoon of a child holding a book&#10;&#10;Description automatically generated with medium confidence">
            <a:extLst>
              <a:ext uri="{FF2B5EF4-FFF2-40B4-BE49-F238E27FC236}">
                <a16:creationId xmlns:a16="http://schemas.microsoft.com/office/drawing/2014/main" xmlns="" id="{70A31EE0-00A1-6C52-7824-58D7D30477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700440" y="3107549"/>
            <a:ext cx="2963548" cy="3745420"/>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33DDF4A6-F4B7-C3F3-E2A3-A0A9C3FFE1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84" y="4592928"/>
            <a:ext cx="2224272" cy="2224272"/>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41883B79-9F08-3B00-20D4-EE6C373FAF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007245" y="4677579"/>
            <a:ext cx="2224272" cy="2224272"/>
          </a:xfrm>
          <a:prstGeom prst="rect">
            <a:avLst/>
          </a:prstGeom>
        </p:spPr>
      </p:pic>
      <p:grpSp>
        <p:nvGrpSpPr>
          <p:cNvPr id="19" name="Group 18">
            <a:extLst>
              <a:ext uri="{FF2B5EF4-FFF2-40B4-BE49-F238E27FC236}">
                <a16:creationId xmlns:a16="http://schemas.microsoft.com/office/drawing/2014/main" xmlns="" id="{97AC2328-60AC-DC5C-9725-F8DE0898F28A}"/>
              </a:ext>
            </a:extLst>
          </p:cNvPr>
          <p:cNvGrpSpPr/>
          <p:nvPr/>
        </p:nvGrpSpPr>
        <p:grpSpPr>
          <a:xfrm>
            <a:off x="6451072" y="358007"/>
            <a:ext cx="5272336" cy="1364361"/>
            <a:chOff x="219322" y="1616795"/>
            <a:chExt cx="5272336" cy="1364361"/>
          </a:xfrm>
        </p:grpSpPr>
        <p:grpSp>
          <p:nvGrpSpPr>
            <p:cNvPr id="20" name="Group 19">
              <a:extLst>
                <a:ext uri="{FF2B5EF4-FFF2-40B4-BE49-F238E27FC236}">
                  <a16:creationId xmlns:a16="http://schemas.microsoft.com/office/drawing/2014/main" xmlns="" id="{26493CF1-D81F-DC64-F1DC-99F3BE31FB1A}"/>
                </a:ext>
              </a:extLst>
            </p:cNvPr>
            <p:cNvGrpSpPr/>
            <p:nvPr/>
          </p:nvGrpSpPr>
          <p:grpSpPr>
            <a:xfrm>
              <a:off x="219322" y="1616795"/>
              <a:ext cx="5095011" cy="1289026"/>
              <a:chOff x="219322" y="1616795"/>
              <a:chExt cx="5095011" cy="1289026"/>
            </a:xfrm>
          </p:grpSpPr>
          <p:sp>
            <p:nvSpPr>
              <p:cNvPr id="22" name="Rectangle: Rounded Corners 21">
                <a:extLst>
                  <a:ext uri="{FF2B5EF4-FFF2-40B4-BE49-F238E27FC236}">
                    <a16:creationId xmlns:a16="http://schemas.microsoft.com/office/drawing/2014/main" xmlns="" id="{46B06188-E41B-69B4-50B7-55E1DDACE1A3}"/>
                  </a:ext>
                </a:extLst>
              </p:cNvPr>
              <p:cNvSpPr/>
              <p:nvPr/>
            </p:nvSpPr>
            <p:spPr>
              <a:xfrm>
                <a:off x="219322" y="1751097"/>
                <a:ext cx="5095011" cy="115472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8A54BA06-1218-1EA7-2AD7-69FE2D967A57}"/>
                  </a:ext>
                </a:extLst>
              </p:cNvPr>
              <p:cNvSpPr/>
              <p:nvPr/>
            </p:nvSpPr>
            <p:spPr>
              <a:xfrm>
                <a:off x="445289" y="1910157"/>
                <a:ext cx="4667107" cy="899915"/>
              </a:xfrm>
              <a:prstGeom prst="roundRect">
                <a:avLst/>
              </a:prstGeom>
              <a:solidFill>
                <a:srgbClr val="CCFFCC"/>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Bảo quản tiền là quý trọng thành quả lao động.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xmlns="" id="{01DF4F41-190B-B5E8-1A5E-0A438D97B003}"/>
                  </a:ext>
                </a:extLst>
              </p:cNvPr>
              <p:cNvSpPr/>
              <p:nvPr/>
            </p:nvSpPr>
            <p:spPr>
              <a:xfrm>
                <a:off x="2689578" y="1616795"/>
                <a:ext cx="431111" cy="431111"/>
              </a:xfrm>
              <a:prstGeom prst="ellipse">
                <a:avLst/>
              </a:prstGeom>
              <a:solidFill>
                <a:schemeClr val="bg1"/>
              </a:solidFill>
              <a:ln w="571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6</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xmlns="" id="{28FAF3CC-E900-68B1-C9F9-B22B781BC8BC}"/>
                </a:ext>
              </a:extLst>
            </p:cNvPr>
            <p:cNvPicPr>
              <a:picLocks noChangeAspect="1"/>
            </p:cNvPicPr>
            <p:nvPr/>
          </p:nvPicPr>
          <p:blipFill>
            <a:blip r:embed="rId12" cstate="print">
              <a:extLst>
                <a:ext uri="{28A0092B-C50C-407E-A947-70E740481C1C}">
                  <a14:useLocalDpi xmlns:a14="http://schemas.microsoft.com/office/drawing/2010/main" val="0"/>
                </a:ext>
              </a:extLst>
            </a:blip>
            <a:srcRect t="16392" b="16392"/>
            <a:stretch/>
          </p:blipFill>
          <p:spPr>
            <a:xfrm>
              <a:off x="4510460" y="2321635"/>
              <a:ext cx="981198" cy="659521"/>
            </a:xfrm>
            <a:prstGeom prst="rect">
              <a:avLst/>
            </a:prstGeom>
          </p:spPr>
        </p:pic>
      </p:grpSp>
    </p:spTree>
    <p:extLst>
      <p:ext uri="{BB962C8B-B14F-4D97-AF65-F5344CB8AC3E}">
        <p14:creationId xmlns:p14="http://schemas.microsoft.com/office/powerpoint/2010/main" val="132078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BD67765-60A9-04B1-A26C-635152F61829}"/>
              </a:ext>
            </a:extLst>
          </p:cNvPr>
          <p:cNvPicPr>
            <a:picLocks noChangeAspect="1"/>
          </p:cNvPicPr>
          <p:nvPr/>
        </p:nvPicPr>
        <p:blipFill>
          <a:blip r:embed="rId3"/>
          <a:stretch>
            <a:fillRect/>
          </a:stretch>
        </p:blipFill>
        <p:spPr>
          <a:xfrm>
            <a:off x="0" y="-23257"/>
            <a:ext cx="12203915" cy="6881257"/>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294587"/>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FE0DE44D-D924-B8DD-569B-CE0E5AF4B600}"/>
              </a:ext>
            </a:extLst>
          </p:cNvPr>
          <p:cNvSpPr/>
          <p:nvPr/>
        </p:nvSpPr>
        <p:spPr>
          <a:xfrm>
            <a:off x="4336859" y="1752709"/>
            <a:ext cx="6848231" cy="1304390"/>
          </a:xfrm>
          <a:custGeom>
            <a:avLst/>
            <a:gdLst>
              <a:gd name="connsiteX0" fmla="*/ 0 w 6848231"/>
              <a:gd name="connsiteY0" fmla="*/ 151766 h 1304390"/>
              <a:gd name="connsiteX1" fmla="*/ 151766 w 6848231"/>
              <a:gd name="connsiteY1" fmla="*/ 0 h 1304390"/>
              <a:gd name="connsiteX2" fmla="*/ 6696465 w 6848231"/>
              <a:gd name="connsiteY2" fmla="*/ 0 h 1304390"/>
              <a:gd name="connsiteX3" fmla="*/ 6848231 w 6848231"/>
              <a:gd name="connsiteY3" fmla="*/ 151766 h 1304390"/>
              <a:gd name="connsiteX4" fmla="*/ 6848231 w 6848231"/>
              <a:gd name="connsiteY4" fmla="*/ 1152624 h 1304390"/>
              <a:gd name="connsiteX5" fmla="*/ 6696465 w 6848231"/>
              <a:gd name="connsiteY5" fmla="*/ 1304390 h 1304390"/>
              <a:gd name="connsiteX6" fmla="*/ 151766 w 6848231"/>
              <a:gd name="connsiteY6" fmla="*/ 1304390 h 1304390"/>
              <a:gd name="connsiteX7" fmla="*/ 0 w 6848231"/>
              <a:gd name="connsiteY7" fmla="*/ 1152624 h 1304390"/>
              <a:gd name="connsiteX8" fmla="*/ 0 w 6848231"/>
              <a:gd name="connsiteY8" fmla="*/ 151766 h 13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8231" h="1304390" fill="none" extrusionOk="0">
                <a:moveTo>
                  <a:pt x="0" y="151766"/>
                </a:moveTo>
                <a:cubicBezTo>
                  <a:pt x="131" y="71495"/>
                  <a:pt x="70864" y="4894"/>
                  <a:pt x="151766" y="0"/>
                </a:cubicBezTo>
                <a:cubicBezTo>
                  <a:pt x="2300005" y="72427"/>
                  <a:pt x="5459792" y="61419"/>
                  <a:pt x="6696465" y="0"/>
                </a:cubicBezTo>
                <a:cubicBezTo>
                  <a:pt x="6778116" y="-14919"/>
                  <a:pt x="6841038" y="65772"/>
                  <a:pt x="6848231" y="151766"/>
                </a:cubicBezTo>
                <a:cubicBezTo>
                  <a:pt x="6793353" y="643920"/>
                  <a:pt x="6909720" y="965459"/>
                  <a:pt x="6848231" y="1152624"/>
                </a:cubicBezTo>
                <a:cubicBezTo>
                  <a:pt x="6849846" y="1228247"/>
                  <a:pt x="6769881" y="1292729"/>
                  <a:pt x="6696465" y="1304390"/>
                </a:cubicBezTo>
                <a:cubicBezTo>
                  <a:pt x="3448725" y="1334217"/>
                  <a:pt x="1627806" y="1225084"/>
                  <a:pt x="151766" y="1304390"/>
                </a:cubicBezTo>
                <a:cubicBezTo>
                  <a:pt x="77476" y="1303313"/>
                  <a:pt x="-7002" y="1237827"/>
                  <a:pt x="0" y="1152624"/>
                </a:cubicBezTo>
                <a:cubicBezTo>
                  <a:pt x="65404" y="812002"/>
                  <a:pt x="88415" y="605666"/>
                  <a:pt x="0" y="151766"/>
                </a:cubicBezTo>
                <a:close/>
              </a:path>
              <a:path w="6848231" h="1304390" stroke="0" extrusionOk="0">
                <a:moveTo>
                  <a:pt x="0" y="151766"/>
                </a:moveTo>
                <a:cubicBezTo>
                  <a:pt x="11578" y="71104"/>
                  <a:pt x="72453" y="9386"/>
                  <a:pt x="151766" y="0"/>
                </a:cubicBezTo>
                <a:cubicBezTo>
                  <a:pt x="2505503" y="123000"/>
                  <a:pt x="5957099" y="-96860"/>
                  <a:pt x="6696465" y="0"/>
                </a:cubicBezTo>
                <a:cubicBezTo>
                  <a:pt x="6778882" y="-1068"/>
                  <a:pt x="6849098" y="66200"/>
                  <a:pt x="6848231" y="151766"/>
                </a:cubicBezTo>
                <a:cubicBezTo>
                  <a:pt x="6799742" y="358917"/>
                  <a:pt x="6819872" y="1013231"/>
                  <a:pt x="6848231" y="1152624"/>
                </a:cubicBezTo>
                <a:cubicBezTo>
                  <a:pt x="6836570" y="1240666"/>
                  <a:pt x="6769630" y="1302647"/>
                  <a:pt x="6696465" y="1304390"/>
                </a:cubicBezTo>
                <a:cubicBezTo>
                  <a:pt x="4608530" y="1143683"/>
                  <a:pt x="2172492" y="1344057"/>
                  <a:pt x="151766" y="1304390"/>
                </a:cubicBezTo>
                <a:cubicBezTo>
                  <a:pt x="52797" y="1301330"/>
                  <a:pt x="-10818" y="1231541"/>
                  <a:pt x="0" y="1152624"/>
                </a:cubicBezTo>
                <a:cubicBezTo>
                  <a:pt x="52682" y="695175"/>
                  <a:pt x="56822" y="497781"/>
                  <a:pt x="0" y="151766"/>
                </a:cubicBezTo>
                <a:close/>
              </a:path>
            </a:pathLst>
          </a:custGeom>
          <a:solidFill>
            <a:srgbClr val="FFFFCC"/>
          </a:solidFill>
          <a:ln w="57150">
            <a:solidFill>
              <a:srgbClr val="002060"/>
            </a:solidFill>
            <a:extLst>
              <a:ext uri="{C807C97D-BFC1-408E-A445-0C87EB9F89A2}">
                <ask:lineSketchStyleProps xmlns:ask="http://schemas.microsoft.com/office/drawing/2018/sketchyshapes" xmln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Bảo quản tiền là quý trọng thành quả lao động.</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D9FA8A1E-9C56-A258-8565-10AC2642B46B}"/>
              </a:ext>
            </a:extLst>
          </p:cNvPr>
          <p:cNvGrpSpPr/>
          <p:nvPr/>
        </p:nvGrpSpPr>
        <p:grpSpPr>
          <a:xfrm>
            <a:off x="936210" y="537177"/>
            <a:ext cx="10481992" cy="1215257"/>
            <a:chOff x="1154759" y="542679"/>
            <a:chExt cx="10481992" cy="1215257"/>
          </a:xfrm>
        </p:grpSpPr>
        <p:sp>
          <p:nvSpPr>
            <p:cNvPr id="10" name="椭圆 31">
              <a:extLst>
                <a:ext uri="{FF2B5EF4-FFF2-40B4-BE49-F238E27FC236}">
                  <a16:creationId xmlns:a16="http://schemas.microsoft.com/office/drawing/2014/main" xmlns="" id="{65E3ECC7-D788-0BC3-14EA-113E70994A98}"/>
                </a:ext>
              </a:extLst>
            </p:cNvPr>
            <p:cNvSpPr/>
            <p:nvPr/>
          </p:nvSpPr>
          <p:spPr>
            <a:xfrm rot="10800000" flipH="1">
              <a:off x="1573761" y="542679"/>
              <a:ext cx="9900577" cy="110587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15" name="Hộp Văn bản 9">
              <a:extLst>
                <a:ext uri="{FF2B5EF4-FFF2-40B4-BE49-F238E27FC236}">
                  <a16:creationId xmlns:a16="http://schemas.microsoft.com/office/drawing/2014/main" xmlns="" id="{4249A2F0-73A6-71DF-176A-AA290878232A}"/>
                </a:ext>
              </a:extLst>
            </p:cNvPr>
            <p:cNvSpPr txBox="1"/>
            <p:nvPr/>
          </p:nvSpPr>
          <p:spPr>
            <a:xfrm flipH="1">
              <a:off x="1966305" y="772955"/>
              <a:ext cx="9670446" cy="707886"/>
            </a:xfrm>
            <a:prstGeom prst="rect">
              <a:avLst/>
            </a:prstGeom>
            <a:noFill/>
          </p:spPr>
          <p:txBody>
            <a:bodyPr wrap="square">
              <a:spAutoFit/>
            </a:bodyPr>
            <a:lstStyle/>
            <a:p>
              <a:pPr algn="just"/>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Một số ý kiến về bảo quản và tiết kiệm tiền</a:t>
              </a:r>
              <a:endPar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Hình ảnh 29">
              <a:extLst>
                <a:ext uri="{FF2B5EF4-FFF2-40B4-BE49-F238E27FC236}">
                  <a16:creationId xmlns:a16="http://schemas.microsoft.com/office/drawing/2014/main" xmlns="" id="{99BB52AD-0017-EB57-3A5C-5943A5399C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sp>
        <p:nvSpPr>
          <p:cNvPr id="6" name="Rectangle: Rounded Corners 5">
            <a:extLst>
              <a:ext uri="{FF2B5EF4-FFF2-40B4-BE49-F238E27FC236}">
                <a16:creationId xmlns:a16="http://schemas.microsoft.com/office/drawing/2014/main" xmlns="" id="{880CCDB7-8A8D-F169-083F-01099E0EE969}"/>
              </a:ext>
            </a:extLst>
          </p:cNvPr>
          <p:cNvSpPr/>
          <p:nvPr/>
        </p:nvSpPr>
        <p:spPr>
          <a:xfrm>
            <a:off x="4411171" y="3263127"/>
            <a:ext cx="6848231" cy="1520400"/>
          </a:xfrm>
          <a:custGeom>
            <a:avLst/>
            <a:gdLst>
              <a:gd name="connsiteX0" fmla="*/ 0 w 6848231"/>
              <a:gd name="connsiteY0" fmla="*/ 176899 h 1520400"/>
              <a:gd name="connsiteX1" fmla="*/ 176899 w 6848231"/>
              <a:gd name="connsiteY1" fmla="*/ 0 h 1520400"/>
              <a:gd name="connsiteX2" fmla="*/ 6671332 w 6848231"/>
              <a:gd name="connsiteY2" fmla="*/ 0 h 1520400"/>
              <a:gd name="connsiteX3" fmla="*/ 6848231 w 6848231"/>
              <a:gd name="connsiteY3" fmla="*/ 176899 h 1520400"/>
              <a:gd name="connsiteX4" fmla="*/ 6848231 w 6848231"/>
              <a:gd name="connsiteY4" fmla="*/ 1343501 h 1520400"/>
              <a:gd name="connsiteX5" fmla="*/ 6671332 w 6848231"/>
              <a:gd name="connsiteY5" fmla="*/ 1520400 h 1520400"/>
              <a:gd name="connsiteX6" fmla="*/ 176899 w 6848231"/>
              <a:gd name="connsiteY6" fmla="*/ 1520400 h 1520400"/>
              <a:gd name="connsiteX7" fmla="*/ 0 w 6848231"/>
              <a:gd name="connsiteY7" fmla="*/ 1343501 h 1520400"/>
              <a:gd name="connsiteX8" fmla="*/ 0 w 6848231"/>
              <a:gd name="connsiteY8" fmla="*/ 176899 h 15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8231" h="1520400" fill="none" extrusionOk="0">
                <a:moveTo>
                  <a:pt x="0" y="176899"/>
                </a:moveTo>
                <a:cubicBezTo>
                  <a:pt x="286" y="86940"/>
                  <a:pt x="87919" y="14633"/>
                  <a:pt x="176899" y="0"/>
                </a:cubicBezTo>
                <a:cubicBezTo>
                  <a:pt x="2959468" y="72427"/>
                  <a:pt x="4574974" y="61419"/>
                  <a:pt x="6671332" y="0"/>
                </a:cubicBezTo>
                <a:cubicBezTo>
                  <a:pt x="6767253" y="-12238"/>
                  <a:pt x="6844452" y="78057"/>
                  <a:pt x="6848231" y="176899"/>
                </a:cubicBezTo>
                <a:cubicBezTo>
                  <a:pt x="6804689" y="524145"/>
                  <a:pt x="6917153" y="780509"/>
                  <a:pt x="6848231" y="1343501"/>
                </a:cubicBezTo>
                <a:cubicBezTo>
                  <a:pt x="6849643" y="1434034"/>
                  <a:pt x="6763459" y="1514153"/>
                  <a:pt x="6671332" y="1520400"/>
                </a:cubicBezTo>
                <a:cubicBezTo>
                  <a:pt x="4944969" y="1550227"/>
                  <a:pt x="2987080" y="1441094"/>
                  <a:pt x="176899" y="1520400"/>
                </a:cubicBezTo>
                <a:cubicBezTo>
                  <a:pt x="96898" y="1518399"/>
                  <a:pt x="-8058" y="1442793"/>
                  <a:pt x="0" y="1343501"/>
                </a:cubicBezTo>
                <a:cubicBezTo>
                  <a:pt x="96974" y="1149216"/>
                  <a:pt x="-29545" y="308202"/>
                  <a:pt x="0" y="176899"/>
                </a:cubicBezTo>
                <a:close/>
              </a:path>
              <a:path w="6848231" h="1520400" stroke="0" extrusionOk="0">
                <a:moveTo>
                  <a:pt x="0" y="176899"/>
                </a:moveTo>
                <a:cubicBezTo>
                  <a:pt x="2673" y="79929"/>
                  <a:pt x="80382" y="2462"/>
                  <a:pt x="176899" y="0"/>
                </a:cubicBezTo>
                <a:cubicBezTo>
                  <a:pt x="2786993" y="123000"/>
                  <a:pt x="3519903" y="-96860"/>
                  <a:pt x="6671332" y="0"/>
                </a:cubicBezTo>
                <a:cubicBezTo>
                  <a:pt x="6759216" y="-7480"/>
                  <a:pt x="6849318" y="77008"/>
                  <a:pt x="6848231" y="176899"/>
                </a:cubicBezTo>
                <a:cubicBezTo>
                  <a:pt x="6873350" y="464525"/>
                  <a:pt x="6807579" y="892246"/>
                  <a:pt x="6848231" y="1343501"/>
                </a:cubicBezTo>
                <a:cubicBezTo>
                  <a:pt x="6834312" y="1446243"/>
                  <a:pt x="6764464" y="1519652"/>
                  <a:pt x="6671332" y="1520400"/>
                </a:cubicBezTo>
                <a:cubicBezTo>
                  <a:pt x="5111327" y="1359693"/>
                  <a:pt x="1649726" y="1560067"/>
                  <a:pt x="176899" y="1520400"/>
                </a:cubicBezTo>
                <a:cubicBezTo>
                  <a:pt x="64285" y="1517388"/>
                  <a:pt x="-16303" y="1433814"/>
                  <a:pt x="0" y="1343501"/>
                </a:cubicBezTo>
                <a:cubicBezTo>
                  <a:pt x="59875" y="1027433"/>
                  <a:pt x="57072" y="719034"/>
                  <a:pt x="0" y="176899"/>
                </a:cubicBezTo>
                <a:close/>
              </a:path>
            </a:pathLst>
          </a:custGeom>
          <a:solidFill>
            <a:srgbClr val="FFFFCC"/>
          </a:solidFill>
          <a:ln w="57150">
            <a:solidFill>
              <a:srgbClr val="002060"/>
            </a:solidFill>
            <a:extLst>
              <a:ext uri="{C807C97D-BFC1-408E-A445-0C87EB9F89A2}">
                <ask:lineSketchStyleProps xmlns:ask="http://schemas.microsoft.com/office/drawing/2018/sketchyshapes" xmln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Bảo quản và tiết kiệm tiền hiệu quả để thực hiện được mong muốn của mình.</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9A8E33EC-D614-1A8C-D4D1-362939BEFC52}"/>
              </a:ext>
            </a:extLst>
          </p:cNvPr>
          <p:cNvSpPr/>
          <p:nvPr/>
        </p:nvSpPr>
        <p:spPr>
          <a:xfrm>
            <a:off x="4411172" y="5101371"/>
            <a:ext cx="6848230" cy="1075549"/>
          </a:xfrm>
          <a:custGeom>
            <a:avLst/>
            <a:gdLst>
              <a:gd name="connsiteX0" fmla="*/ 0 w 6848230"/>
              <a:gd name="connsiteY0" fmla="*/ 125140 h 1075549"/>
              <a:gd name="connsiteX1" fmla="*/ 125140 w 6848230"/>
              <a:gd name="connsiteY1" fmla="*/ 0 h 1075549"/>
              <a:gd name="connsiteX2" fmla="*/ 6723090 w 6848230"/>
              <a:gd name="connsiteY2" fmla="*/ 0 h 1075549"/>
              <a:gd name="connsiteX3" fmla="*/ 6848230 w 6848230"/>
              <a:gd name="connsiteY3" fmla="*/ 125140 h 1075549"/>
              <a:gd name="connsiteX4" fmla="*/ 6848230 w 6848230"/>
              <a:gd name="connsiteY4" fmla="*/ 950409 h 1075549"/>
              <a:gd name="connsiteX5" fmla="*/ 6723090 w 6848230"/>
              <a:gd name="connsiteY5" fmla="*/ 1075549 h 1075549"/>
              <a:gd name="connsiteX6" fmla="*/ 125140 w 6848230"/>
              <a:gd name="connsiteY6" fmla="*/ 1075549 h 1075549"/>
              <a:gd name="connsiteX7" fmla="*/ 0 w 6848230"/>
              <a:gd name="connsiteY7" fmla="*/ 950409 h 1075549"/>
              <a:gd name="connsiteX8" fmla="*/ 0 w 6848230"/>
              <a:gd name="connsiteY8" fmla="*/ 125140 h 107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8230" h="1075549" fill="none" extrusionOk="0">
                <a:moveTo>
                  <a:pt x="0" y="125140"/>
                </a:moveTo>
                <a:cubicBezTo>
                  <a:pt x="129" y="59519"/>
                  <a:pt x="60502" y="7511"/>
                  <a:pt x="125140" y="0"/>
                </a:cubicBezTo>
                <a:cubicBezTo>
                  <a:pt x="1488521" y="72427"/>
                  <a:pt x="5832856" y="61419"/>
                  <a:pt x="6723090" y="0"/>
                </a:cubicBezTo>
                <a:cubicBezTo>
                  <a:pt x="6791063" y="-7849"/>
                  <a:pt x="6843470" y="54587"/>
                  <a:pt x="6848230" y="125140"/>
                </a:cubicBezTo>
                <a:cubicBezTo>
                  <a:pt x="6812449" y="401010"/>
                  <a:pt x="6906716" y="569469"/>
                  <a:pt x="6848230" y="950409"/>
                </a:cubicBezTo>
                <a:cubicBezTo>
                  <a:pt x="6848550" y="1017895"/>
                  <a:pt x="6786516" y="1069174"/>
                  <a:pt x="6723090" y="1075549"/>
                </a:cubicBezTo>
                <a:cubicBezTo>
                  <a:pt x="5857124" y="1105376"/>
                  <a:pt x="3165571" y="996243"/>
                  <a:pt x="125140" y="1075549"/>
                </a:cubicBezTo>
                <a:cubicBezTo>
                  <a:pt x="58224" y="1075301"/>
                  <a:pt x="-1102" y="1019740"/>
                  <a:pt x="0" y="950409"/>
                </a:cubicBezTo>
                <a:cubicBezTo>
                  <a:pt x="-29446" y="763107"/>
                  <a:pt x="40993" y="310325"/>
                  <a:pt x="0" y="125140"/>
                </a:cubicBezTo>
                <a:close/>
              </a:path>
              <a:path w="6848230" h="1075549" stroke="0" extrusionOk="0">
                <a:moveTo>
                  <a:pt x="0" y="125140"/>
                </a:moveTo>
                <a:cubicBezTo>
                  <a:pt x="849" y="56259"/>
                  <a:pt x="61019" y="10400"/>
                  <a:pt x="125140" y="0"/>
                </a:cubicBezTo>
                <a:cubicBezTo>
                  <a:pt x="2207297" y="123000"/>
                  <a:pt x="4658389" y="-96860"/>
                  <a:pt x="6723090" y="0"/>
                </a:cubicBezTo>
                <a:cubicBezTo>
                  <a:pt x="6789834" y="-1805"/>
                  <a:pt x="6851112" y="50216"/>
                  <a:pt x="6848230" y="125140"/>
                </a:cubicBezTo>
                <a:cubicBezTo>
                  <a:pt x="6856935" y="445898"/>
                  <a:pt x="6889511" y="694453"/>
                  <a:pt x="6848230" y="950409"/>
                </a:cubicBezTo>
                <a:cubicBezTo>
                  <a:pt x="6845702" y="1020438"/>
                  <a:pt x="6784329" y="1074260"/>
                  <a:pt x="6723090" y="1075549"/>
                </a:cubicBezTo>
                <a:cubicBezTo>
                  <a:pt x="4640173" y="914842"/>
                  <a:pt x="2726302" y="1115216"/>
                  <a:pt x="125140" y="1075549"/>
                </a:cubicBezTo>
                <a:cubicBezTo>
                  <a:pt x="49140" y="1074158"/>
                  <a:pt x="-6654" y="1016507"/>
                  <a:pt x="0" y="950409"/>
                </a:cubicBezTo>
                <a:cubicBezTo>
                  <a:pt x="20559" y="686140"/>
                  <a:pt x="-19421" y="377792"/>
                  <a:pt x="0" y="125140"/>
                </a:cubicBezTo>
                <a:close/>
              </a:path>
            </a:pathLst>
          </a:custGeom>
          <a:solidFill>
            <a:srgbClr val="FFFFCC"/>
          </a:solidFill>
          <a:ln w="57150">
            <a:solidFill>
              <a:srgbClr val="002060"/>
            </a:solidFill>
            <a:extLst>
              <a:ext uri="{C807C97D-BFC1-408E-A445-0C87EB9F89A2}">
                <ask:lineSketchStyleProps xmlns:ask="http://schemas.microsoft.com/office/drawing/2018/sketchyshapes" xmln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Tạo thói quen tiết kiệm để chi tiêu một cách hợp lí.</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cartoon of a child holding a book&#10;&#10;Description automatically generated with medium confidence">
            <a:extLst>
              <a:ext uri="{FF2B5EF4-FFF2-40B4-BE49-F238E27FC236}">
                <a16:creationId xmlns:a16="http://schemas.microsoft.com/office/drawing/2014/main" xmlns="" id="{8BCCE1BB-847F-A2D8-53BE-D75A8B391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5" y="2021015"/>
            <a:ext cx="4869280" cy="4836710"/>
          </a:xfrm>
          <a:prstGeom prst="rect">
            <a:avLst/>
          </a:prstGeom>
        </p:spPr>
      </p:pic>
    </p:spTree>
    <p:extLst>
      <p:ext uri="{BB962C8B-B14F-4D97-AF65-F5344CB8AC3E}">
        <p14:creationId xmlns:p14="http://schemas.microsoft.com/office/powerpoint/2010/main" val="77685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435">
                                          <p:stCondLst>
                                            <p:cond delay="0"/>
                                          </p:stCondLst>
                                        </p:cTn>
                                        <p:tgtEl>
                                          <p:spTgt spid="3"/>
                                        </p:tgtEl>
                                      </p:cBhvr>
                                    </p:animEffect>
                                    <p:anim calcmode="lin" valueType="num">
                                      <p:cBhvr>
                                        <p:cTn id="13"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8" dur="20">
                                          <p:stCondLst>
                                            <p:cond delay="487"/>
                                          </p:stCondLst>
                                        </p:cTn>
                                        <p:tgtEl>
                                          <p:spTgt spid="3"/>
                                        </p:tgtEl>
                                      </p:cBhvr>
                                      <p:to x="100000" y="60000"/>
                                    </p:animScale>
                                    <p:animScale>
                                      <p:cBhvr>
                                        <p:cTn id="19" dur="124" decel="50000">
                                          <p:stCondLst>
                                            <p:cond delay="507"/>
                                          </p:stCondLst>
                                        </p:cTn>
                                        <p:tgtEl>
                                          <p:spTgt spid="3"/>
                                        </p:tgtEl>
                                      </p:cBhvr>
                                      <p:to x="100000" y="100000"/>
                                    </p:animScale>
                                    <p:animScale>
                                      <p:cBhvr>
                                        <p:cTn id="20" dur="20">
                                          <p:stCondLst>
                                            <p:cond delay="984"/>
                                          </p:stCondLst>
                                        </p:cTn>
                                        <p:tgtEl>
                                          <p:spTgt spid="3"/>
                                        </p:tgtEl>
                                      </p:cBhvr>
                                      <p:to x="100000" y="80000"/>
                                    </p:animScale>
                                    <p:animScale>
                                      <p:cBhvr>
                                        <p:cTn id="21" dur="124" decel="50000">
                                          <p:stCondLst>
                                            <p:cond delay="1004"/>
                                          </p:stCondLst>
                                        </p:cTn>
                                        <p:tgtEl>
                                          <p:spTgt spid="3"/>
                                        </p:tgtEl>
                                      </p:cBhvr>
                                      <p:to x="100000" y="100000"/>
                                    </p:animScale>
                                    <p:animScale>
                                      <p:cBhvr>
                                        <p:cTn id="22" dur="20">
                                          <p:stCondLst>
                                            <p:cond delay="1231"/>
                                          </p:stCondLst>
                                        </p:cTn>
                                        <p:tgtEl>
                                          <p:spTgt spid="3"/>
                                        </p:tgtEl>
                                      </p:cBhvr>
                                      <p:to x="100000" y="90000"/>
                                    </p:animScale>
                                    <p:animScale>
                                      <p:cBhvr>
                                        <p:cTn id="23" dur="124" decel="50000">
                                          <p:stCondLst>
                                            <p:cond delay="1251"/>
                                          </p:stCondLst>
                                        </p:cTn>
                                        <p:tgtEl>
                                          <p:spTgt spid="3"/>
                                        </p:tgtEl>
                                      </p:cBhvr>
                                      <p:to x="100000" y="100000"/>
                                    </p:animScale>
                                    <p:animScale>
                                      <p:cBhvr>
                                        <p:cTn id="24" dur="20">
                                          <p:stCondLst>
                                            <p:cond delay="1356"/>
                                          </p:stCondLst>
                                        </p:cTn>
                                        <p:tgtEl>
                                          <p:spTgt spid="3"/>
                                        </p:tgtEl>
                                      </p:cBhvr>
                                      <p:to x="100000" y="95000"/>
                                    </p:animScale>
                                    <p:animScale>
                                      <p:cBhvr>
                                        <p:cTn id="25" dur="124" decel="50000">
                                          <p:stCondLst>
                                            <p:cond delay="1376"/>
                                          </p:stCondLst>
                                        </p:cTn>
                                        <p:tgtEl>
                                          <p:spTgt spid="3"/>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435">
                                          <p:stCondLst>
                                            <p:cond delay="0"/>
                                          </p:stCondLst>
                                        </p:cTn>
                                        <p:tgtEl>
                                          <p:spTgt spid="6"/>
                                        </p:tgtEl>
                                      </p:cBhvr>
                                    </p:animEffect>
                                    <p:anim calcmode="lin" valueType="num">
                                      <p:cBhvr>
                                        <p:cTn id="29"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32"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33"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34" dur="20">
                                          <p:stCondLst>
                                            <p:cond delay="487"/>
                                          </p:stCondLst>
                                        </p:cTn>
                                        <p:tgtEl>
                                          <p:spTgt spid="6"/>
                                        </p:tgtEl>
                                      </p:cBhvr>
                                      <p:to x="100000" y="60000"/>
                                    </p:animScale>
                                    <p:animScale>
                                      <p:cBhvr>
                                        <p:cTn id="35" dur="124" decel="50000">
                                          <p:stCondLst>
                                            <p:cond delay="507"/>
                                          </p:stCondLst>
                                        </p:cTn>
                                        <p:tgtEl>
                                          <p:spTgt spid="6"/>
                                        </p:tgtEl>
                                      </p:cBhvr>
                                      <p:to x="100000" y="100000"/>
                                    </p:animScale>
                                    <p:animScale>
                                      <p:cBhvr>
                                        <p:cTn id="36" dur="20">
                                          <p:stCondLst>
                                            <p:cond delay="984"/>
                                          </p:stCondLst>
                                        </p:cTn>
                                        <p:tgtEl>
                                          <p:spTgt spid="6"/>
                                        </p:tgtEl>
                                      </p:cBhvr>
                                      <p:to x="100000" y="80000"/>
                                    </p:animScale>
                                    <p:animScale>
                                      <p:cBhvr>
                                        <p:cTn id="37" dur="124" decel="50000">
                                          <p:stCondLst>
                                            <p:cond delay="1004"/>
                                          </p:stCondLst>
                                        </p:cTn>
                                        <p:tgtEl>
                                          <p:spTgt spid="6"/>
                                        </p:tgtEl>
                                      </p:cBhvr>
                                      <p:to x="100000" y="100000"/>
                                    </p:animScale>
                                    <p:animScale>
                                      <p:cBhvr>
                                        <p:cTn id="38" dur="20">
                                          <p:stCondLst>
                                            <p:cond delay="1231"/>
                                          </p:stCondLst>
                                        </p:cTn>
                                        <p:tgtEl>
                                          <p:spTgt spid="6"/>
                                        </p:tgtEl>
                                      </p:cBhvr>
                                      <p:to x="100000" y="90000"/>
                                    </p:animScale>
                                    <p:animScale>
                                      <p:cBhvr>
                                        <p:cTn id="39" dur="124" decel="50000">
                                          <p:stCondLst>
                                            <p:cond delay="1251"/>
                                          </p:stCondLst>
                                        </p:cTn>
                                        <p:tgtEl>
                                          <p:spTgt spid="6"/>
                                        </p:tgtEl>
                                      </p:cBhvr>
                                      <p:to x="100000" y="100000"/>
                                    </p:animScale>
                                    <p:animScale>
                                      <p:cBhvr>
                                        <p:cTn id="40" dur="20">
                                          <p:stCondLst>
                                            <p:cond delay="1356"/>
                                          </p:stCondLst>
                                        </p:cTn>
                                        <p:tgtEl>
                                          <p:spTgt spid="6"/>
                                        </p:tgtEl>
                                      </p:cBhvr>
                                      <p:to x="100000" y="95000"/>
                                    </p:animScale>
                                    <p:animScale>
                                      <p:cBhvr>
                                        <p:cTn id="41" dur="124" decel="50000">
                                          <p:stCondLst>
                                            <p:cond delay="1376"/>
                                          </p:stCondLst>
                                        </p:cTn>
                                        <p:tgtEl>
                                          <p:spTgt spid="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435">
                                          <p:stCondLst>
                                            <p:cond delay="0"/>
                                          </p:stCondLst>
                                        </p:cTn>
                                        <p:tgtEl>
                                          <p:spTgt spid="7"/>
                                        </p:tgtEl>
                                      </p:cBhvr>
                                    </p:animEffect>
                                    <p:anim calcmode="lin" valueType="num">
                                      <p:cBhvr>
                                        <p:cTn id="45"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48"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49"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50" dur="20">
                                          <p:stCondLst>
                                            <p:cond delay="487"/>
                                          </p:stCondLst>
                                        </p:cTn>
                                        <p:tgtEl>
                                          <p:spTgt spid="7"/>
                                        </p:tgtEl>
                                      </p:cBhvr>
                                      <p:to x="100000" y="60000"/>
                                    </p:animScale>
                                    <p:animScale>
                                      <p:cBhvr>
                                        <p:cTn id="51" dur="124" decel="50000">
                                          <p:stCondLst>
                                            <p:cond delay="507"/>
                                          </p:stCondLst>
                                        </p:cTn>
                                        <p:tgtEl>
                                          <p:spTgt spid="7"/>
                                        </p:tgtEl>
                                      </p:cBhvr>
                                      <p:to x="100000" y="100000"/>
                                    </p:animScale>
                                    <p:animScale>
                                      <p:cBhvr>
                                        <p:cTn id="52" dur="20">
                                          <p:stCondLst>
                                            <p:cond delay="984"/>
                                          </p:stCondLst>
                                        </p:cTn>
                                        <p:tgtEl>
                                          <p:spTgt spid="7"/>
                                        </p:tgtEl>
                                      </p:cBhvr>
                                      <p:to x="100000" y="80000"/>
                                    </p:animScale>
                                    <p:animScale>
                                      <p:cBhvr>
                                        <p:cTn id="53" dur="124" decel="50000">
                                          <p:stCondLst>
                                            <p:cond delay="1004"/>
                                          </p:stCondLst>
                                        </p:cTn>
                                        <p:tgtEl>
                                          <p:spTgt spid="7"/>
                                        </p:tgtEl>
                                      </p:cBhvr>
                                      <p:to x="100000" y="100000"/>
                                    </p:animScale>
                                    <p:animScale>
                                      <p:cBhvr>
                                        <p:cTn id="54" dur="20">
                                          <p:stCondLst>
                                            <p:cond delay="1231"/>
                                          </p:stCondLst>
                                        </p:cTn>
                                        <p:tgtEl>
                                          <p:spTgt spid="7"/>
                                        </p:tgtEl>
                                      </p:cBhvr>
                                      <p:to x="100000" y="90000"/>
                                    </p:animScale>
                                    <p:animScale>
                                      <p:cBhvr>
                                        <p:cTn id="55" dur="124" decel="50000">
                                          <p:stCondLst>
                                            <p:cond delay="1251"/>
                                          </p:stCondLst>
                                        </p:cTn>
                                        <p:tgtEl>
                                          <p:spTgt spid="7"/>
                                        </p:tgtEl>
                                      </p:cBhvr>
                                      <p:to x="100000" y="100000"/>
                                    </p:animScale>
                                    <p:animScale>
                                      <p:cBhvr>
                                        <p:cTn id="56" dur="20">
                                          <p:stCondLst>
                                            <p:cond delay="1356"/>
                                          </p:stCondLst>
                                        </p:cTn>
                                        <p:tgtEl>
                                          <p:spTgt spid="7"/>
                                        </p:tgtEl>
                                      </p:cBhvr>
                                      <p:to x="100000" y="95000"/>
                                    </p:animScale>
                                    <p:animScale>
                                      <p:cBhvr>
                                        <p:cTn id="57" dur="124" decel="50000">
                                          <p:stCondLst>
                                            <p:cond delay="1376"/>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6FF6F02B-1A06-2738-67E1-E5B7058D1632}"/>
              </a:ext>
            </a:extLst>
          </p:cNvPr>
          <p:cNvPicPr>
            <a:picLocks noChangeAspect="1"/>
          </p:cNvPicPr>
          <p:nvPr/>
        </p:nvPicPr>
        <p:blipFill>
          <a:blip r:embed="rId3"/>
          <a:stretch>
            <a:fillRect/>
          </a:stretch>
        </p:blipFill>
        <p:spPr>
          <a:xfrm>
            <a:off x="2594774" y="162362"/>
            <a:ext cx="7215223" cy="4035563"/>
          </a:xfrm>
          <a:prstGeom prst="rect">
            <a:avLst/>
          </a:prstGeom>
        </p:spPr>
      </p:pic>
      <p:sp>
        <p:nvSpPr>
          <p:cNvPr id="7" name="TextBox 6">
            <a:extLst>
              <a:ext uri="{FF2B5EF4-FFF2-40B4-BE49-F238E27FC236}">
                <a16:creationId xmlns:a16="http://schemas.microsoft.com/office/drawing/2014/main" xmlns="" id="{9E084941-1EF0-B749-9A29-406574198209}"/>
              </a:ext>
            </a:extLst>
          </p:cNvPr>
          <p:cNvSpPr txBox="1"/>
          <p:nvPr/>
        </p:nvSpPr>
        <p:spPr>
          <a:xfrm>
            <a:off x="3855216" y="1381040"/>
            <a:ext cx="5138824" cy="2554545"/>
          </a:xfrm>
          <a:prstGeom prst="rect">
            <a:avLst/>
          </a:prstGeom>
          <a:noFill/>
        </p:spPr>
        <p:txBody>
          <a:bodyPr wrap="square" rtlCol="0">
            <a:spAutoFit/>
          </a:bodyPr>
          <a:lstStyle/>
          <a:p>
            <a:pPr algn="ctr"/>
            <a:r>
              <a:rPr lang="vi-VN" sz="4000" dirty="0">
                <a:ln w="19050">
                  <a:solidFill>
                    <a:srgbClr val="002060"/>
                  </a:solidFill>
                </a:ln>
                <a:solidFill>
                  <a:srgbClr val="FF99CC"/>
                </a:solidFill>
                <a:latin typeface="iCiel Pony" panose="02000000000000000000" pitchFamily="2" charset="0"/>
              </a:rPr>
              <a:t>E</a:t>
            </a:r>
            <a:r>
              <a:rPr lang="vi-VN" sz="4000" dirty="0">
                <a:ln w="19050">
                  <a:solidFill>
                    <a:srgbClr val="002060"/>
                  </a:solidFill>
                </a:ln>
                <a:solidFill>
                  <a:srgbClr val="FF9999"/>
                </a:solidFill>
                <a:latin typeface="iCiel Pony" panose="02000000000000000000" pitchFamily="2" charset="0"/>
              </a:rPr>
              <a:t>M</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FFCC66"/>
                </a:solidFill>
                <a:latin typeface="iCiel Pony" panose="02000000000000000000" pitchFamily="2" charset="0"/>
              </a:rPr>
              <a:t>Đ</a:t>
            </a:r>
            <a:r>
              <a:rPr lang="vi-VN" sz="4000" dirty="0">
                <a:ln w="19050">
                  <a:solidFill>
                    <a:srgbClr val="002060"/>
                  </a:solidFill>
                </a:ln>
                <a:solidFill>
                  <a:srgbClr val="CCFF66"/>
                </a:solidFill>
                <a:latin typeface="iCiel Pony" panose="02000000000000000000" pitchFamily="2" charset="0"/>
              </a:rPr>
              <a:t>Ồ</a:t>
            </a:r>
            <a:r>
              <a:rPr lang="vi-VN" sz="4000" dirty="0">
                <a:ln w="19050">
                  <a:solidFill>
                    <a:srgbClr val="002060"/>
                  </a:solidFill>
                </a:ln>
                <a:solidFill>
                  <a:srgbClr val="66FFCC"/>
                </a:solidFill>
                <a:latin typeface="iCiel Pony" panose="02000000000000000000" pitchFamily="2" charset="0"/>
              </a:rPr>
              <a:t>N</a:t>
            </a:r>
            <a:r>
              <a:rPr lang="vi-VN" sz="4000" dirty="0">
                <a:ln w="19050">
                  <a:solidFill>
                    <a:srgbClr val="002060"/>
                  </a:solidFill>
                </a:ln>
                <a:solidFill>
                  <a:srgbClr val="3399FF"/>
                </a:solidFill>
                <a:latin typeface="iCiel Pony" panose="02000000000000000000" pitchFamily="2" charset="0"/>
              </a:rPr>
              <a:t>G</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CC66FF"/>
                </a:solidFill>
                <a:latin typeface="iCiel Pony" panose="02000000000000000000" pitchFamily="2" charset="0"/>
              </a:rPr>
              <a:t>T</a:t>
            </a:r>
            <a:r>
              <a:rPr lang="vi-VN" sz="4000" dirty="0">
                <a:ln w="19050">
                  <a:solidFill>
                    <a:srgbClr val="002060"/>
                  </a:solidFill>
                </a:ln>
                <a:solidFill>
                  <a:srgbClr val="FF5050"/>
                </a:solidFill>
                <a:latin typeface="iCiel Pony" panose="02000000000000000000" pitchFamily="2" charset="0"/>
              </a:rPr>
              <a:t>Ì</a:t>
            </a:r>
            <a:r>
              <a:rPr lang="vi-VN" sz="4000" dirty="0">
                <a:ln w="19050">
                  <a:solidFill>
                    <a:srgbClr val="002060"/>
                  </a:solidFill>
                </a:ln>
                <a:solidFill>
                  <a:srgbClr val="FF99CC"/>
                </a:solidFill>
                <a:latin typeface="iCiel Pony" panose="02000000000000000000" pitchFamily="2" charset="0"/>
              </a:rPr>
              <a:t>N</a:t>
            </a:r>
            <a:r>
              <a:rPr lang="vi-VN" sz="4000" dirty="0">
                <a:ln w="19050">
                  <a:solidFill>
                    <a:srgbClr val="002060"/>
                  </a:solidFill>
                </a:ln>
                <a:solidFill>
                  <a:srgbClr val="FF9999"/>
                </a:solidFill>
                <a:latin typeface="iCiel Pony" panose="02000000000000000000" pitchFamily="2" charset="0"/>
              </a:rPr>
              <a:t>H</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FFCC66"/>
                </a:solidFill>
                <a:latin typeface="iCiel Pony" panose="02000000000000000000" pitchFamily="2" charset="0"/>
              </a:rPr>
              <a:t>H</a:t>
            </a:r>
            <a:r>
              <a:rPr lang="vi-VN" sz="4000" dirty="0">
                <a:ln w="19050">
                  <a:solidFill>
                    <a:srgbClr val="002060"/>
                  </a:solidFill>
                </a:ln>
                <a:solidFill>
                  <a:srgbClr val="6600FF"/>
                </a:solidFill>
                <a:latin typeface="iCiel Pony" panose="02000000000000000000" pitchFamily="2" charset="0"/>
              </a:rPr>
              <a:t>A</a:t>
            </a:r>
            <a:r>
              <a:rPr lang="vi-VN" sz="4000" dirty="0">
                <a:ln w="19050">
                  <a:solidFill>
                    <a:srgbClr val="002060"/>
                  </a:solidFill>
                </a:ln>
                <a:solidFill>
                  <a:srgbClr val="CCFF66"/>
                </a:solidFill>
                <a:latin typeface="iCiel Pony" panose="02000000000000000000" pitchFamily="2" charset="0"/>
              </a:rPr>
              <a:t>Y</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66FFCC"/>
                </a:solidFill>
                <a:latin typeface="iCiel Pony" panose="02000000000000000000" pitchFamily="2" charset="0"/>
              </a:rPr>
              <a:t>K</a:t>
            </a:r>
            <a:r>
              <a:rPr lang="vi-VN" sz="4000" dirty="0">
                <a:ln w="19050">
                  <a:solidFill>
                    <a:srgbClr val="002060"/>
                  </a:solidFill>
                </a:ln>
                <a:solidFill>
                  <a:srgbClr val="3399FF"/>
                </a:solidFill>
                <a:latin typeface="iCiel Pony" panose="02000000000000000000" pitchFamily="2" charset="0"/>
              </a:rPr>
              <a:t>H</a:t>
            </a:r>
            <a:r>
              <a:rPr lang="vi-VN" sz="4000" dirty="0">
                <a:ln w="19050">
                  <a:solidFill>
                    <a:srgbClr val="002060"/>
                  </a:solidFill>
                </a:ln>
                <a:solidFill>
                  <a:srgbClr val="CC66FF"/>
                </a:solidFill>
                <a:latin typeface="iCiel Pony" panose="02000000000000000000" pitchFamily="2" charset="0"/>
              </a:rPr>
              <a:t>Ô</a:t>
            </a:r>
            <a:r>
              <a:rPr lang="vi-VN" sz="4000" dirty="0">
                <a:ln w="19050">
                  <a:solidFill>
                    <a:srgbClr val="002060"/>
                  </a:solidFill>
                </a:ln>
                <a:solidFill>
                  <a:srgbClr val="FF5050"/>
                </a:solidFill>
                <a:latin typeface="iCiel Pony" panose="02000000000000000000" pitchFamily="2" charset="0"/>
              </a:rPr>
              <a:t>N</a:t>
            </a:r>
            <a:r>
              <a:rPr lang="vi-VN" sz="4000" dirty="0">
                <a:ln w="19050">
                  <a:solidFill>
                    <a:srgbClr val="002060"/>
                  </a:solidFill>
                </a:ln>
                <a:solidFill>
                  <a:srgbClr val="FF99CC"/>
                </a:solidFill>
                <a:latin typeface="iCiel Pony" panose="02000000000000000000" pitchFamily="2" charset="0"/>
              </a:rPr>
              <a:t>G</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FF9999"/>
                </a:solidFill>
                <a:latin typeface="iCiel Pony" panose="02000000000000000000" pitchFamily="2" charset="0"/>
              </a:rPr>
              <a:t>Đ</a:t>
            </a:r>
            <a:r>
              <a:rPr lang="vi-VN" sz="4000" dirty="0">
                <a:ln w="19050">
                  <a:solidFill>
                    <a:srgbClr val="002060"/>
                  </a:solidFill>
                </a:ln>
                <a:solidFill>
                  <a:srgbClr val="FFCC66"/>
                </a:solidFill>
                <a:latin typeface="iCiel Pony" panose="02000000000000000000" pitchFamily="2" charset="0"/>
              </a:rPr>
              <a:t>Ồ</a:t>
            </a:r>
            <a:r>
              <a:rPr lang="vi-VN" sz="4000" dirty="0">
                <a:ln w="19050">
                  <a:solidFill>
                    <a:srgbClr val="002060"/>
                  </a:solidFill>
                </a:ln>
                <a:solidFill>
                  <a:srgbClr val="6600FF"/>
                </a:solidFill>
                <a:latin typeface="iCiel Pony" panose="02000000000000000000" pitchFamily="2" charset="0"/>
              </a:rPr>
              <a:t>N</a:t>
            </a:r>
            <a:r>
              <a:rPr lang="vi-VN" sz="4000" dirty="0">
                <a:ln w="19050">
                  <a:solidFill>
                    <a:srgbClr val="002060"/>
                  </a:solidFill>
                </a:ln>
                <a:solidFill>
                  <a:srgbClr val="CCFF66"/>
                </a:solidFill>
                <a:latin typeface="iCiel Pony" panose="02000000000000000000" pitchFamily="2" charset="0"/>
              </a:rPr>
              <a:t>G</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66FFCC"/>
                </a:solidFill>
                <a:latin typeface="iCiel Pony" panose="02000000000000000000" pitchFamily="2" charset="0"/>
              </a:rPr>
              <a:t>T</a:t>
            </a:r>
            <a:r>
              <a:rPr lang="vi-VN" sz="4000" dirty="0">
                <a:ln w="19050">
                  <a:solidFill>
                    <a:srgbClr val="002060"/>
                  </a:solidFill>
                </a:ln>
                <a:solidFill>
                  <a:srgbClr val="3399FF"/>
                </a:solidFill>
                <a:latin typeface="iCiel Pony" panose="02000000000000000000" pitchFamily="2" charset="0"/>
              </a:rPr>
              <a:t>Ì</a:t>
            </a:r>
            <a:r>
              <a:rPr lang="vi-VN" sz="4000" dirty="0">
                <a:ln w="19050">
                  <a:solidFill>
                    <a:srgbClr val="002060"/>
                  </a:solidFill>
                </a:ln>
                <a:solidFill>
                  <a:srgbClr val="CC66FF"/>
                </a:solidFill>
                <a:latin typeface="iCiel Pony" panose="02000000000000000000" pitchFamily="2" charset="0"/>
              </a:rPr>
              <a:t>N</a:t>
            </a:r>
            <a:r>
              <a:rPr lang="vi-VN" sz="4000" dirty="0">
                <a:ln w="19050">
                  <a:solidFill>
                    <a:srgbClr val="002060"/>
                  </a:solidFill>
                </a:ln>
                <a:solidFill>
                  <a:srgbClr val="FF5050"/>
                </a:solidFill>
                <a:latin typeface="iCiel Pony" panose="02000000000000000000" pitchFamily="2" charset="0"/>
              </a:rPr>
              <a:t>H</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FF99CC"/>
                </a:solidFill>
                <a:latin typeface="iCiel Pony" panose="02000000000000000000" pitchFamily="2" charset="0"/>
              </a:rPr>
              <a:t>V</a:t>
            </a:r>
            <a:r>
              <a:rPr lang="vi-VN" sz="4000" dirty="0">
                <a:ln w="19050">
                  <a:solidFill>
                    <a:srgbClr val="002060"/>
                  </a:solidFill>
                </a:ln>
                <a:solidFill>
                  <a:srgbClr val="FF9999"/>
                </a:solidFill>
                <a:latin typeface="iCiel Pony" panose="02000000000000000000" pitchFamily="2" charset="0"/>
              </a:rPr>
              <a:t>Ớ</a:t>
            </a:r>
            <a:r>
              <a:rPr lang="vi-VN" sz="4000" dirty="0">
                <a:ln w="19050">
                  <a:solidFill>
                    <a:srgbClr val="002060"/>
                  </a:solidFill>
                </a:ln>
                <a:solidFill>
                  <a:srgbClr val="FFCC66"/>
                </a:solidFill>
                <a:latin typeface="iCiel Pony" panose="02000000000000000000" pitchFamily="2" charset="0"/>
              </a:rPr>
              <a:t>I</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6600FF"/>
                </a:solidFill>
                <a:latin typeface="iCiel Pony" panose="02000000000000000000" pitchFamily="2" charset="0"/>
              </a:rPr>
              <a:t>V</a:t>
            </a:r>
            <a:r>
              <a:rPr lang="vi-VN" sz="4000" dirty="0">
                <a:ln w="19050">
                  <a:solidFill>
                    <a:srgbClr val="002060"/>
                  </a:solidFill>
                </a:ln>
                <a:solidFill>
                  <a:srgbClr val="CCFF66"/>
                </a:solidFill>
                <a:latin typeface="iCiel Pony" panose="02000000000000000000" pitchFamily="2" charset="0"/>
              </a:rPr>
              <a:t>I</a:t>
            </a:r>
            <a:r>
              <a:rPr lang="vi-VN" sz="4000" dirty="0">
                <a:ln w="19050">
                  <a:solidFill>
                    <a:srgbClr val="002060"/>
                  </a:solidFill>
                </a:ln>
                <a:solidFill>
                  <a:srgbClr val="66FFCC"/>
                </a:solidFill>
                <a:latin typeface="iCiel Pony" panose="02000000000000000000" pitchFamily="2" charset="0"/>
              </a:rPr>
              <a:t>Ệ</a:t>
            </a:r>
            <a:r>
              <a:rPr lang="vi-VN" sz="4000" dirty="0">
                <a:ln w="19050">
                  <a:solidFill>
                    <a:srgbClr val="002060"/>
                  </a:solidFill>
                </a:ln>
                <a:solidFill>
                  <a:srgbClr val="3399FF"/>
                </a:solidFill>
                <a:latin typeface="iCiel Pony" panose="02000000000000000000" pitchFamily="2" charset="0"/>
              </a:rPr>
              <a:t>C</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CC66FF"/>
                </a:solidFill>
                <a:latin typeface="iCiel Pony" panose="02000000000000000000" pitchFamily="2" charset="0"/>
              </a:rPr>
              <a:t>L</a:t>
            </a:r>
            <a:r>
              <a:rPr lang="vi-VN" sz="4000" dirty="0">
                <a:ln w="19050">
                  <a:solidFill>
                    <a:srgbClr val="002060"/>
                  </a:solidFill>
                </a:ln>
                <a:solidFill>
                  <a:srgbClr val="FF5050"/>
                </a:solidFill>
                <a:latin typeface="iCiel Pony" panose="02000000000000000000" pitchFamily="2" charset="0"/>
              </a:rPr>
              <a:t>À</a:t>
            </a:r>
            <a:r>
              <a:rPr lang="vi-VN" sz="4000" dirty="0">
                <a:ln w="19050">
                  <a:solidFill>
                    <a:srgbClr val="002060"/>
                  </a:solidFill>
                </a:ln>
                <a:solidFill>
                  <a:srgbClr val="FF99CC"/>
                </a:solidFill>
                <a:latin typeface="iCiel Pony" panose="02000000000000000000" pitchFamily="2" charset="0"/>
              </a:rPr>
              <a:t>M</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FF9999"/>
                </a:solidFill>
                <a:latin typeface="iCiel Pony" panose="02000000000000000000" pitchFamily="2" charset="0"/>
              </a:rPr>
              <a:t>N</a:t>
            </a:r>
            <a:r>
              <a:rPr lang="vi-VN" sz="4000" dirty="0">
                <a:ln w="19050">
                  <a:solidFill>
                    <a:srgbClr val="002060"/>
                  </a:solidFill>
                </a:ln>
                <a:solidFill>
                  <a:srgbClr val="FFCC66"/>
                </a:solidFill>
                <a:latin typeface="iCiel Pony" panose="02000000000000000000" pitchFamily="2" charset="0"/>
              </a:rPr>
              <a:t>À</a:t>
            </a:r>
            <a:r>
              <a:rPr lang="vi-VN" sz="4000" dirty="0">
                <a:ln w="19050">
                  <a:solidFill>
                    <a:srgbClr val="002060"/>
                  </a:solidFill>
                </a:ln>
                <a:solidFill>
                  <a:srgbClr val="6600FF"/>
                </a:solidFill>
                <a:latin typeface="iCiel Pony" panose="02000000000000000000" pitchFamily="2" charset="0"/>
              </a:rPr>
              <a:t>O</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CCFF66"/>
                </a:solidFill>
                <a:latin typeface="iCiel Pony" panose="02000000000000000000" pitchFamily="2" charset="0"/>
              </a:rPr>
              <a:t>S</a:t>
            </a:r>
            <a:r>
              <a:rPr lang="vi-VN" sz="4000" dirty="0">
                <a:ln w="19050">
                  <a:solidFill>
                    <a:srgbClr val="002060"/>
                  </a:solidFill>
                </a:ln>
                <a:solidFill>
                  <a:srgbClr val="66FFCC"/>
                </a:solidFill>
                <a:latin typeface="iCiel Pony" panose="02000000000000000000" pitchFamily="2" charset="0"/>
              </a:rPr>
              <a:t>A</a:t>
            </a:r>
            <a:r>
              <a:rPr lang="vi-VN" sz="4000" dirty="0">
                <a:ln w="19050">
                  <a:solidFill>
                    <a:srgbClr val="002060"/>
                  </a:solidFill>
                </a:ln>
                <a:solidFill>
                  <a:srgbClr val="3399FF"/>
                </a:solidFill>
                <a:latin typeface="iCiel Pony" panose="02000000000000000000" pitchFamily="2" charset="0"/>
              </a:rPr>
              <a:t>U</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CC66FF"/>
                </a:solidFill>
                <a:latin typeface="iCiel Pony" panose="02000000000000000000" pitchFamily="2" charset="0"/>
              </a:rPr>
              <a:t>Đ</a:t>
            </a:r>
            <a:r>
              <a:rPr lang="vi-VN" sz="4000" dirty="0">
                <a:ln w="19050">
                  <a:solidFill>
                    <a:srgbClr val="002060"/>
                  </a:solidFill>
                </a:ln>
                <a:solidFill>
                  <a:srgbClr val="FF5050"/>
                </a:solidFill>
                <a:latin typeface="iCiel Pony" panose="02000000000000000000" pitchFamily="2" charset="0"/>
              </a:rPr>
              <a:t>Â</a:t>
            </a:r>
            <a:r>
              <a:rPr lang="vi-VN" sz="4000" dirty="0">
                <a:ln w="19050">
                  <a:solidFill>
                    <a:srgbClr val="002060"/>
                  </a:solidFill>
                </a:ln>
                <a:solidFill>
                  <a:srgbClr val="FF99CC"/>
                </a:solidFill>
                <a:latin typeface="iCiel Pony" panose="02000000000000000000" pitchFamily="2" charset="0"/>
              </a:rPr>
              <a:t>Y</a:t>
            </a:r>
            <a:r>
              <a:rPr lang="vi-VN" sz="4000" dirty="0">
                <a:ln w="19050">
                  <a:solidFill>
                    <a:srgbClr val="002060"/>
                  </a:solidFill>
                </a:ln>
                <a:solidFill>
                  <a:srgbClr val="FF9999"/>
                </a:solidFill>
                <a:latin typeface="iCiel Pony" panose="02000000000000000000" pitchFamily="2" charset="0"/>
              </a:rPr>
              <a:t>?</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FFCC66"/>
                </a:solidFill>
                <a:latin typeface="iCiel Pony" panose="02000000000000000000" pitchFamily="2" charset="0"/>
              </a:rPr>
              <a:t>V</a:t>
            </a:r>
            <a:r>
              <a:rPr lang="vi-VN" sz="4000" dirty="0">
                <a:ln w="19050">
                  <a:solidFill>
                    <a:srgbClr val="002060"/>
                  </a:solidFill>
                </a:ln>
                <a:solidFill>
                  <a:srgbClr val="6600FF"/>
                </a:solidFill>
                <a:latin typeface="iCiel Pony" panose="02000000000000000000" pitchFamily="2" charset="0"/>
              </a:rPr>
              <a:t>Ì</a:t>
            </a:r>
            <a:r>
              <a:rPr lang="vi-VN" sz="4000" dirty="0">
                <a:ln w="19050">
                  <a:solidFill>
                    <a:srgbClr val="002060"/>
                  </a:solidFill>
                </a:ln>
                <a:solidFill>
                  <a:srgbClr val="FFFFCC"/>
                </a:solidFill>
                <a:latin typeface="iCiel Pony" panose="02000000000000000000" pitchFamily="2" charset="0"/>
              </a:rPr>
              <a:t> </a:t>
            </a:r>
            <a:r>
              <a:rPr lang="vi-VN" sz="4000" dirty="0">
                <a:ln w="19050">
                  <a:solidFill>
                    <a:srgbClr val="002060"/>
                  </a:solidFill>
                </a:ln>
                <a:solidFill>
                  <a:srgbClr val="CCFF66"/>
                </a:solidFill>
                <a:latin typeface="iCiel Pony" panose="02000000000000000000" pitchFamily="2" charset="0"/>
              </a:rPr>
              <a:t>S</a:t>
            </a:r>
            <a:r>
              <a:rPr lang="vi-VN" sz="4000" dirty="0">
                <a:ln w="19050">
                  <a:solidFill>
                    <a:srgbClr val="002060"/>
                  </a:solidFill>
                </a:ln>
                <a:solidFill>
                  <a:srgbClr val="66FFCC"/>
                </a:solidFill>
                <a:latin typeface="iCiel Pony" panose="02000000000000000000" pitchFamily="2" charset="0"/>
              </a:rPr>
              <a:t>A</a:t>
            </a:r>
            <a:r>
              <a:rPr lang="vi-VN" sz="4000" dirty="0">
                <a:ln w="19050">
                  <a:solidFill>
                    <a:srgbClr val="002060"/>
                  </a:solidFill>
                </a:ln>
                <a:solidFill>
                  <a:srgbClr val="CC66FF"/>
                </a:solidFill>
                <a:latin typeface="iCiel Pony" panose="02000000000000000000" pitchFamily="2" charset="0"/>
              </a:rPr>
              <a:t>O</a:t>
            </a:r>
            <a:r>
              <a:rPr lang="vi-VN" sz="4000" dirty="0">
                <a:ln w="19050">
                  <a:solidFill>
                    <a:srgbClr val="002060"/>
                  </a:solidFill>
                </a:ln>
                <a:solidFill>
                  <a:srgbClr val="FF5050"/>
                </a:solidFill>
                <a:latin typeface="iCiel Pony" panose="02000000000000000000" pitchFamily="2" charset="0"/>
              </a:rPr>
              <a:t>?</a:t>
            </a:r>
            <a:endParaRPr lang="en-US" sz="4000" dirty="0">
              <a:ln w="19050">
                <a:solidFill>
                  <a:srgbClr val="002060"/>
                </a:solidFill>
              </a:ln>
              <a:solidFill>
                <a:srgbClr val="FF5050"/>
              </a:solidFill>
              <a:latin typeface="iCiel Pony" panose="02000000000000000000" pitchFamily="2" charset="0"/>
            </a:endParaRPr>
          </a:p>
        </p:txBody>
      </p:sp>
      <p:pic>
        <p:nvPicPr>
          <p:cNvPr id="10" name="Picture 9" descr="A cartoon of a child holding a book&#10;&#10;Description automatically generated with medium confidence">
            <a:extLst>
              <a:ext uri="{FF2B5EF4-FFF2-40B4-BE49-F238E27FC236}">
                <a16:creationId xmlns:a16="http://schemas.microsoft.com/office/drawing/2014/main" xmlns="" id="{61E449EB-862D-AA4F-4D2B-B6F0AEB4A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93" y="2781290"/>
            <a:ext cx="4104162" cy="4076710"/>
          </a:xfrm>
          <a:prstGeom prst="rect">
            <a:avLst/>
          </a:prstGeom>
        </p:spPr>
      </p:pic>
      <p:grpSp>
        <p:nvGrpSpPr>
          <p:cNvPr id="4" name="Group 3">
            <a:extLst>
              <a:ext uri="{FF2B5EF4-FFF2-40B4-BE49-F238E27FC236}">
                <a16:creationId xmlns:a16="http://schemas.microsoft.com/office/drawing/2014/main" xmlns="" id="{62E39D99-0070-69F7-6B23-0AEB3F02CA29}"/>
              </a:ext>
            </a:extLst>
          </p:cNvPr>
          <p:cNvGrpSpPr/>
          <p:nvPr/>
        </p:nvGrpSpPr>
        <p:grpSpPr>
          <a:xfrm>
            <a:off x="3388151" y="447989"/>
            <a:ext cx="5628467" cy="942656"/>
            <a:chOff x="3467168" y="-180983"/>
            <a:chExt cx="5628467" cy="942656"/>
          </a:xfrm>
        </p:grpSpPr>
        <p:sp>
          <p:nvSpPr>
            <p:cNvPr id="8" name="TextBox 7">
              <a:extLst>
                <a:ext uri="{FF2B5EF4-FFF2-40B4-BE49-F238E27FC236}">
                  <a16:creationId xmlns:a16="http://schemas.microsoft.com/office/drawing/2014/main" xmlns="" id="{1AC5A0F5-B7B1-5AAF-C7A4-98C21517991F}"/>
                </a:ext>
              </a:extLst>
            </p:cNvPr>
            <p:cNvSpPr txBox="1"/>
            <p:nvPr/>
          </p:nvSpPr>
          <p:spPr>
            <a:xfrm>
              <a:off x="3474760" y="-180983"/>
              <a:ext cx="5620875" cy="923330"/>
            </a:xfrm>
            <a:prstGeom prst="rect">
              <a:avLst/>
            </a:prstGeom>
            <a:noFill/>
            <a:effectLst>
              <a:glow rad="228600">
                <a:schemeClr val="accent3">
                  <a:satMod val="175000"/>
                  <a:alpha val="40000"/>
                </a:schemeClr>
              </a:glow>
            </a:effectLst>
          </p:spPr>
          <p:txBody>
            <a:bodyPr wrap="square" rtlCol="0">
              <a:spAutoFit/>
            </a:bodyPr>
            <a:lstStyle/>
            <a:p>
              <a:pPr algn="ctr"/>
              <a:r>
                <a:rPr lang="vi-VN" sz="54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a:t>
              </a:r>
              <a:r>
                <a:rPr lang="vi-VN" sz="540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ĐỘNG 6</a:t>
              </a:r>
              <a:endParaRPr lang="en-US" sz="72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sp>
          <p:nvSpPr>
            <p:cNvPr id="9" name="TextBox 8">
              <a:extLst>
                <a:ext uri="{FF2B5EF4-FFF2-40B4-BE49-F238E27FC236}">
                  <a16:creationId xmlns:a16="http://schemas.microsoft.com/office/drawing/2014/main" xmlns="" id="{A3A85864-B8A2-B224-5B1D-DFA82E20DC1B}"/>
                </a:ext>
              </a:extLst>
            </p:cNvPr>
            <p:cNvSpPr txBox="1"/>
            <p:nvPr/>
          </p:nvSpPr>
          <p:spPr>
            <a:xfrm>
              <a:off x="3467168" y="-161657"/>
              <a:ext cx="5605889" cy="923330"/>
            </a:xfrm>
            <a:prstGeom prst="rect">
              <a:avLst/>
            </a:prstGeom>
            <a:noFill/>
            <a:effectLst>
              <a:glow rad="228600">
                <a:schemeClr val="accent3">
                  <a:satMod val="175000"/>
                  <a:alpha val="40000"/>
                </a:schemeClr>
              </a:glow>
            </a:effectLst>
          </p:spPr>
          <p:txBody>
            <a:bodyPr wrap="square" rtlCol="0">
              <a:spAutoFit/>
            </a:bodyPr>
            <a:lstStyle/>
            <a:p>
              <a:pPr algn="ctr"/>
              <a:r>
                <a:rPr lang="vi-VN" sz="54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ĐỘNG 6</a:t>
              </a:r>
              <a:endParaRPr lang="en-US" sz="72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356960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34" presetClass="emph" presetSubtype="0" fill="hold" grpId="1" nodeType="afterEffect">
                                  <p:stCondLst>
                                    <p:cond delay="0"/>
                                  </p:stCondLst>
                                  <p:iterate type="lt">
                                    <p:tmPct val="10000"/>
                                  </p:iterate>
                                  <p:childTnLst>
                                    <p:animMotion origin="layout" path="M -3.125E-6 5.55112E-17 L -3.125E-6 -0.07222 " pathEditMode="relative" rAng="0" ptsTypes="AA">
                                      <p:cBhvr>
                                        <p:cTn id="15" dur="250" accel="50000" decel="50000" autoRev="1" fill="hold">
                                          <p:stCondLst>
                                            <p:cond delay="0"/>
                                          </p:stCondLst>
                                        </p:cTn>
                                        <p:tgtEl>
                                          <p:spTgt spid="7"/>
                                        </p:tgtEl>
                                        <p:attrNameLst>
                                          <p:attrName>ppt_x</p:attrName>
                                          <p:attrName>ppt_y</p:attrName>
                                        </p:attrNameLst>
                                      </p:cBhvr>
                                      <p:rCtr x="0" y="-3611"/>
                                    </p:animMotion>
                                    <p:animRot by="1500000">
                                      <p:cBhvr>
                                        <p:cTn id="16" dur="125" fill="hold">
                                          <p:stCondLst>
                                            <p:cond delay="0"/>
                                          </p:stCondLst>
                                        </p:cTn>
                                        <p:tgtEl>
                                          <p:spTgt spid="7"/>
                                        </p:tgtEl>
                                        <p:attrNameLst>
                                          <p:attrName>r</p:attrName>
                                        </p:attrNameLst>
                                      </p:cBhvr>
                                    </p:animRot>
                                    <p:animRot by="-1500000">
                                      <p:cBhvr>
                                        <p:cTn id="17" dur="125" fill="hold">
                                          <p:stCondLst>
                                            <p:cond delay="125"/>
                                          </p:stCondLst>
                                        </p:cTn>
                                        <p:tgtEl>
                                          <p:spTgt spid="7"/>
                                        </p:tgtEl>
                                        <p:attrNameLst>
                                          <p:attrName>r</p:attrName>
                                        </p:attrNameLst>
                                      </p:cBhvr>
                                    </p:animRot>
                                    <p:animRot by="-1500000">
                                      <p:cBhvr>
                                        <p:cTn id="18" dur="125" fill="hold">
                                          <p:stCondLst>
                                            <p:cond delay="250"/>
                                          </p:stCondLst>
                                        </p:cTn>
                                        <p:tgtEl>
                                          <p:spTgt spid="7"/>
                                        </p:tgtEl>
                                        <p:attrNameLst>
                                          <p:attrName>r</p:attrName>
                                        </p:attrNameLst>
                                      </p:cBhvr>
                                    </p:animRot>
                                    <p:animRot by="1500000">
                                      <p:cBhvr>
                                        <p:cTn id="1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83126"/>
            <a:ext cx="11613290" cy="6691747"/>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434657" y="154783"/>
            <a:ext cx="10856286" cy="1610893"/>
            <a:chOff x="957598" y="529975"/>
            <a:chExt cx="10856286" cy="1610893"/>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5"/>
              <a:ext cx="10377668" cy="13262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10061551" cy="113877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2. Em đồng tình hay không đồng tình với việc làm nào dưới đây? Vì sao?</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7598" y="1304304"/>
              <a:ext cx="1018720" cy="836564"/>
            </a:xfrm>
            <a:prstGeom prst="rect">
              <a:avLst/>
            </a:prstGeom>
          </p:spPr>
        </p:pic>
      </p:grpSp>
      <p:pic>
        <p:nvPicPr>
          <p:cNvPr id="3" name="Picture 2">
            <a:extLst>
              <a:ext uri="{FF2B5EF4-FFF2-40B4-BE49-F238E27FC236}">
                <a16:creationId xmlns:a16="http://schemas.microsoft.com/office/drawing/2014/main" xmlns="" id="{CA850C6D-62D3-98AB-3986-7E186B0B609D}"/>
              </a:ext>
            </a:extLst>
          </p:cNvPr>
          <p:cNvPicPr>
            <a:picLocks noChangeAspect="1"/>
          </p:cNvPicPr>
          <p:nvPr/>
        </p:nvPicPr>
        <p:blipFill>
          <a:blip r:embed="rId10"/>
          <a:stretch>
            <a:fillRect/>
          </a:stretch>
        </p:blipFill>
        <p:spPr>
          <a:xfrm>
            <a:off x="872681" y="1650154"/>
            <a:ext cx="3099078" cy="24205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xmlns="" id="{59B25067-EB5D-9FA8-4275-371C65010FC6}"/>
              </a:ext>
            </a:extLst>
          </p:cNvPr>
          <p:cNvPicPr>
            <a:picLocks noChangeAspect="1"/>
          </p:cNvPicPr>
          <p:nvPr/>
        </p:nvPicPr>
        <p:blipFill>
          <a:blip r:embed="rId11"/>
          <a:stretch>
            <a:fillRect/>
          </a:stretch>
        </p:blipFill>
        <p:spPr>
          <a:xfrm>
            <a:off x="4615509" y="1650154"/>
            <a:ext cx="3190353" cy="23426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xmlns="" id="{ABC97455-346C-6F87-2131-E32ECB109E3A}"/>
              </a:ext>
            </a:extLst>
          </p:cNvPr>
          <p:cNvPicPr>
            <a:picLocks noChangeAspect="1"/>
          </p:cNvPicPr>
          <p:nvPr/>
        </p:nvPicPr>
        <p:blipFill>
          <a:blip r:embed="rId12"/>
          <a:stretch>
            <a:fillRect/>
          </a:stretch>
        </p:blipFill>
        <p:spPr>
          <a:xfrm>
            <a:off x="8493484" y="1650154"/>
            <a:ext cx="3046006" cy="24205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xmlns="" id="{BC3C80C2-576C-8CC9-ABA1-A8C6BDED1F3D}"/>
              </a:ext>
            </a:extLst>
          </p:cNvPr>
          <p:cNvPicPr>
            <a:picLocks noChangeAspect="1"/>
          </p:cNvPicPr>
          <p:nvPr/>
        </p:nvPicPr>
        <p:blipFill>
          <a:blip r:embed="rId13"/>
          <a:stretch>
            <a:fillRect/>
          </a:stretch>
        </p:blipFill>
        <p:spPr>
          <a:xfrm>
            <a:off x="816317" y="4359584"/>
            <a:ext cx="3111336" cy="22829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xmlns="" id="{FC4F5EA2-C548-C189-8D9B-EE31D577B685}"/>
              </a:ext>
            </a:extLst>
          </p:cNvPr>
          <p:cNvPicPr>
            <a:picLocks noChangeAspect="1"/>
          </p:cNvPicPr>
          <p:nvPr/>
        </p:nvPicPr>
        <p:blipFill>
          <a:blip r:embed="rId14"/>
          <a:stretch>
            <a:fillRect/>
          </a:stretch>
        </p:blipFill>
        <p:spPr>
          <a:xfrm>
            <a:off x="4465485" y="4284928"/>
            <a:ext cx="3190352" cy="24211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xmlns="" id="{EE9D6869-0A74-5E1E-3999-3BC759525218}"/>
              </a:ext>
            </a:extLst>
          </p:cNvPr>
          <p:cNvPicPr>
            <a:picLocks noChangeAspect="1"/>
          </p:cNvPicPr>
          <p:nvPr/>
        </p:nvPicPr>
        <p:blipFill>
          <a:blip r:embed="rId15"/>
          <a:stretch>
            <a:fillRect/>
          </a:stretch>
        </p:blipFill>
        <p:spPr>
          <a:xfrm>
            <a:off x="8391700" y="4334603"/>
            <a:ext cx="3111336" cy="22988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03905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5"/>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6">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7">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83126"/>
            <a:ext cx="11613290" cy="6691747"/>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434657" y="166072"/>
            <a:ext cx="10856286" cy="1599604"/>
            <a:chOff x="957598" y="541264"/>
            <a:chExt cx="10856286" cy="1599604"/>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41264"/>
              <a:ext cx="10377668" cy="13262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10061551" cy="113877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2. Em đồng tình hay không đồng tình với việc làm nào dưới đây? Vì sao?</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7598" y="1304304"/>
              <a:ext cx="1018720" cy="836564"/>
            </a:xfrm>
            <a:prstGeom prst="rect">
              <a:avLst/>
            </a:prstGeom>
          </p:spPr>
        </p:pic>
      </p:grpSp>
      <p:pic>
        <p:nvPicPr>
          <p:cNvPr id="3" name="Picture 2">
            <a:extLst>
              <a:ext uri="{FF2B5EF4-FFF2-40B4-BE49-F238E27FC236}">
                <a16:creationId xmlns:a16="http://schemas.microsoft.com/office/drawing/2014/main" xmlns="" id="{CA850C6D-62D3-98AB-3986-7E186B0B609D}"/>
              </a:ext>
            </a:extLst>
          </p:cNvPr>
          <p:cNvPicPr>
            <a:picLocks noChangeAspect="1"/>
          </p:cNvPicPr>
          <p:nvPr/>
        </p:nvPicPr>
        <p:blipFill>
          <a:blip r:embed="rId12"/>
          <a:stretch>
            <a:fillRect/>
          </a:stretch>
        </p:blipFill>
        <p:spPr>
          <a:xfrm>
            <a:off x="1763330" y="1765676"/>
            <a:ext cx="3736451" cy="29183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A picture containing yellow, graphics, clipart, circle&#10;&#10;Description automatically generated">
            <a:extLst>
              <a:ext uri="{FF2B5EF4-FFF2-40B4-BE49-F238E27FC236}">
                <a16:creationId xmlns:a16="http://schemas.microsoft.com/office/drawing/2014/main" xmlns="" id="{DBB6DCE3-D8F2-24FC-AC96-8CDF51349CA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94878" y="1730856"/>
            <a:ext cx="2827162" cy="2827162"/>
          </a:xfrm>
          <a:prstGeom prst="rect">
            <a:avLst/>
          </a:prstGeom>
        </p:spPr>
      </p:pic>
      <p:sp>
        <p:nvSpPr>
          <p:cNvPr id="14" name="Rectangle: Rounded Corners 13">
            <a:extLst>
              <a:ext uri="{FF2B5EF4-FFF2-40B4-BE49-F238E27FC236}">
                <a16:creationId xmlns:a16="http://schemas.microsoft.com/office/drawing/2014/main" xmlns="" id="{2FFF3EE2-9F81-C3A4-3B35-D67CAD885997}"/>
              </a:ext>
            </a:extLst>
          </p:cNvPr>
          <p:cNvSpPr/>
          <p:nvPr/>
        </p:nvSpPr>
        <p:spPr>
          <a:xfrm>
            <a:off x="793265" y="4933875"/>
            <a:ext cx="10377667" cy="1591164"/>
          </a:xfrm>
          <a:custGeom>
            <a:avLst/>
            <a:gdLst>
              <a:gd name="connsiteX0" fmla="*/ 0 w 10377667"/>
              <a:gd name="connsiteY0" fmla="*/ 265199 h 1591164"/>
              <a:gd name="connsiteX1" fmla="*/ 265199 w 10377667"/>
              <a:gd name="connsiteY1" fmla="*/ 0 h 1591164"/>
              <a:gd name="connsiteX2" fmla="*/ 10112468 w 10377667"/>
              <a:gd name="connsiteY2" fmla="*/ 0 h 1591164"/>
              <a:gd name="connsiteX3" fmla="*/ 10377667 w 10377667"/>
              <a:gd name="connsiteY3" fmla="*/ 265199 h 1591164"/>
              <a:gd name="connsiteX4" fmla="*/ 10377667 w 10377667"/>
              <a:gd name="connsiteY4" fmla="*/ 1325965 h 1591164"/>
              <a:gd name="connsiteX5" fmla="*/ 10112468 w 10377667"/>
              <a:gd name="connsiteY5" fmla="*/ 1591164 h 1591164"/>
              <a:gd name="connsiteX6" fmla="*/ 265199 w 10377667"/>
              <a:gd name="connsiteY6" fmla="*/ 1591164 h 1591164"/>
              <a:gd name="connsiteX7" fmla="*/ 0 w 10377667"/>
              <a:gd name="connsiteY7" fmla="*/ 1325965 h 1591164"/>
              <a:gd name="connsiteX8" fmla="*/ 0 w 10377667"/>
              <a:gd name="connsiteY8" fmla="*/ 265199 h 159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7667" h="1591164" fill="none" extrusionOk="0">
                <a:moveTo>
                  <a:pt x="0" y="265199"/>
                </a:moveTo>
                <a:cubicBezTo>
                  <a:pt x="-548" y="136693"/>
                  <a:pt x="129594" y="-21911"/>
                  <a:pt x="265199" y="0"/>
                </a:cubicBezTo>
                <a:cubicBezTo>
                  <a:pt x="4005895" y="29483"/>
                  <a:pt x="8530587" y="4220"/>
                  <a:pt x="10112468" y="0"/>
                </a:cubicBezTo>
                <a:cubicBezTo>
                  <a:pt x="10273669" y="5551"/>
                  <a:pt x="10375268" y="121847"/>
                  <a:pt x="10377667" y="265199"/>
                </a:cubicBezTo>
                <a:cubicBezTo>
                  <a:pt x="10294597" y="585403"/>
                  <a:pt x="10352850" y="797711"/>
                  <a:pt x="10377667" y="1325965"/>
                </a:cubicBezTo>
                <a:cubicBezTo>
                  <a:pt x="10398099" y="1483426"/>
                  <a:pt x="10275022" y="1605648"/>
                  <a:pt x="10112468" y="1591164"/>
                </a:cubicBezTo>
                <a:cubicBezTo>
                  <a:pt x="7840701" y="1625292"/>
                  <a:pt x="3514708" y="1468372"/>
                  <a:pt x="265199" y="1591164"/>
                </a:cubicBezTo>
                <a:cubicBezTo>
                  <a:pt x="109687" y="1609190"/>
                  <a:pt x="-3067" y="1477542"/>
                  <a:pt x="0" y="1325965"/>
                </a:cubicBezTo>
                <a:cubicBezTo>
                  <a:pt x="59076" y="1213104"/>
                  <a:pt x="38467" y="633525"/>
                  <a:pt x="0" y="265199"/>
                </a:cubicBezTo>
                <a:close/>
              </a:path>
              <a:path w="10377667" h="1591164" stroke="0" extrusionOk="0">
                <a:moveTo>
                  <a:pt x="0" y="265199"/>
                </a:moveTo>
                <a:cubicBezTo>
                  <a:pt x="-7320" y="131193"/>
                  <a:pt x="137262" y="10010"/>
                  <a:pt x="265199" y="0"/>
                </a:cubicBezTo>
                <a:cubicBezTo>
                  <a:pt x="5042992" y="-40312"/>
                  <a:pt x="8950176" y="-70188"/>
                  <a:pt x="10112468" y="0"/>
                </a:cubicBezTo>
                <a:cubicBezTo>
                  <a:pt x="10232077" y="-2527"/>
                  <a:pt x="10380915" y="112428"/>
                  <a:pt x="10377667" y="265199"/>
                </a:cubicBezTo>
                <a:cubicBezTo>
                  <a:pt x="10427166" y="776278"/>
                  <a:pt x="10294314" y="1184498"/>
                  <a:pt x="10377667" y="1325965"/>
                </a:cubicBezTo>
                <a:cubicBezTo>
                  <a:pt x="10376595" y="1485229"/>
                  <a:pt x="10247532" y="1591332"/>
                  <a:pt x="10112468" y="1591164"/>
                </a:cubicBezTo>
                <a:cubicBezTo>
                  <a:pt x="5351049" y="1608515"/>
                  <a:pt x="2741975" y="1714510"/>
                  <a:pt x="265199" y="1591164"/>
                </a:cubicBezTo>
                <a:cubicBezTo>
                  <a:pt x="120456" y="1583913"/>
                  <a:pt x="11482" y="1486770"/>
                  <a:pt x="0" y="1325965"/>
                </a:cubicBezTo>
                <a:cubicBezTo>
                  <a:pt x="-54364" y="1156781"/>
                  <a:pt x="32939" y="597838"/>
                  <a:pt x="0" y="265199"/>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Vì việc này có thể làm cho tờ tiền không có giá trị sử dụng.</a:t>
            </a:r>
            <a:endPar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7353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5"/>
          <a:stretch>
            <a:fillRect/>
          </a:stretch>
        </p:blipFill>
        <p:spPr>
          <a:xfrm>
            <a:off x="3935" y="11289"/>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6">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7">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83126"/>
            <a:ext cx="11613290" cy="6691747"/>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434657" y="166072"/>
            <a:ext cx="10856286" cy="1599604"/>
            <a:chOff x="957598" y="541264"/>
            <a:chExt cx="10856286" cy="1599604"/>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41264"/>
              <a:ext cx="10377668" cy="13262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10061551" cy="113877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2. Em đồng tình hay không đồng tình với việc làm nào dưới đây? Vì sao?</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7598" y="1304304"/>
              <a:ext cx="1018720" cy="836564"/>
            </a:xfrm>
            <a:prstGeom prst="rect">
              <a:avLst/>
            </a:prstGeom>
          </p:spPr>
        </p:pic>
      </p:grpSp>
      <p:pic>
        <p:nvPicPr>
          <p:cNvPr id="4" name="Picture 3">
            <a:extLst>
              <a:ext uri="{FF2B5EF4-FFF2-40B4-BE49-F238E27FC236}">
                <a16:creationId xmlns:a16="http://schemas.microsoft.com/office/drawing/2014/main" xmlns="" id="{DBB6DCE3-D8F2-24FC-AC96-8CDF51349CA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231520" y="1701849"/>
            <a:ext cx="2982192" cy="2982192"/>
          </a:xfrm>
          <a:prstGeom prst="rect">
            <a:avLst/>
          </a:prstGeom>
        </p:spPr>
      </p:pic>
      <p:sp>
        <p:nvSpPr>
          <p:cNvPr id="14" name="Rectangle: Rounded Corners 13">
            <a:extLst>
              <a:ext uri="{FF2B5EF4-FFF2-40B4-BE49-F238E27FC236}">
                <a16:creationId xmlns:a16="http://schemas.microsoft.com/office/drawing/2014/main" xmlns="" id="{2FFF3EE2-9F81-C3A4-3B35-D67CAD885997}"/>
              </a:ext>
            </a:extLst>
          </p:cNvPr>
          <p:cNvSpPr/>
          <p:nvPr/>
        </p:nvSpPr>
        <p:spPr>
          <a:xfrm>
            <a:off x="793265" y="4933875"/>
            <a:ext cx="10377667" cy="1591164"/>
          </a:xfrm>
          <a:custGeom>
            <a:avLst/>
            <a:gdLst>
              <a:gd name="connsiteX0" fmla="*/ 0 w 10377667"/>
              <a:gd name="connsiteY0" fmla="*/ 265199 h 1591164"/>
              <a:gd name="connsiteX1" fmla="*/ 265199 w 10377667"/>
              <a:gd name="connsiteY1" fmla="*/ 0 h 1591164"/>
              <a:gd name="connsiteX2" fmla="*/ 10112468 w 10377667"/>
              <a:gd name="connsiteY2" fmla="*/ 0 h 1591164"/>
              <a:gd name="connsiteX3" fmla="*/ 10377667 w 10377667"/>
              <a:gd name="connsiteY3" fmla="*/ 265199 h 1591164"/>
              <a:gd name="connsiteX4" fmla="*/ 10377667 w 10377667"/>
              <a:gd name="connsiteY4" fmla="*/ 1325965 h 1591164"/>
              <a:gd name="connsiteX5" fmla="*/ 10112468 w 10377667"/>
              <a:gd name="connsiteY5" fmla="*/ 1591164 h 1591164"/>
              <a:gd name="connsiteX6" fmla="*/ 265199 w 10377667"/>
              <a:gd name="connsiteY6" fmla="*/ 1591164 h 1591164"/>
              <a:gd name="connsiteX7" fmla="*/ 0 w 10377667"/>
              <a:gd name="connsiteY7" fmla="*/ 1325965 h 1591164"/>
              <a:gd name="connsiteX8" fmla="*/ 0 w 10377667"/>
              <a:gd name="connsiteY8" fmla="*/ 265199 h 159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7667" h="1591164" fill="none" extrusionOk="0">
                <a:moveTo>
                  <a:pt x="0" y="265199"/>
                </a:moveTo>
                <a:cubicBezTo>
                  <a:pt x="-548" y="136693"/>
                  <a:pt x="129594" y="-21911"/>
                  <a:pt x="265199" y="0"/>
                </a:cubicBezTo>
                <a:cubicBezTo>
                  <a:pt x="4005895" y="29483"/>
                  <a:pt x="8530587" y="4220"/>
                  <a:pt x="10112468" y="0"/>
                </a:cubicBezTo>
                <a:cubicBezTo>
                  <a:pt x="10273669" y="5551"/>
                  <a:pt x="10375268" y="121847"/>
                  <a:pt x="10377667" y="265199"/>
                </a:cubicBezTo>
                <a:cubicBezTo>
                  <a:pt x="10294597" y="585403"/>
                  <a:pt x="10352850" y="797711"/>
                  <a:pt x="10377667" y="1325965"/>
                </a:cubicBezTo>
                <a:cubicBezTo>
                  <a:pt x="10398099" y="1483426"/>
                  <a:pt x="10275022" y="1605648"/>
                  <a:pt x="10112468" y="1591164"/>
                </a:cubicBezTo>
                <a:cubicBezTo>
                  <a:pt x="7840701" y="1625292"/>
                  <a:pt x="3514708" y="1468372"/>
                  <a:pt x="265199" y="1591164"/>
                </a:cubicBezTo>
                <a:cubicBezTo>
                  <a:pt x="109687" y="1609190"/>
                  <a:pt x="-3067" y="1477542"/>
                  <a:pt x="0" y="1325965"/>
                </a:cubicBezTo>
                <a:cubicBezTo>
                  <a:pt x="59076" y="1213104"/>
                  <a:pt x="38467" y="633525"/>
                  <a:pt x="0" y="265199"/>
                </a:cubicBezTo>
                <a:close/>
              </a:path>
              <a:path w="10377667" h="1591164" stroke="0" extrusionOk="0">
                <a:moveTo>
                  <a:pt x="0" y="265199"/>
                </a:moveTo>
                <a:cubicBezTo>
                  <a:pt x="-7320" y="131193"/>
                  <a:pt x="137262" y="10010"/>
                  <a:pt x="265199" y="0"/>
                </a:cubicBezTo>
                <a:cubicBezTo>
                  <a:pt x="5042992" y="-40312"/>
                  <a:pt x="8950176" y="-70188"/>
                  <a:pt x="10112468" y="0"/>
                </a:cubicBezTo>
                <a:cubicBezTo>
                  <a:pt x="10232077" y="-2527"/>
                  <a:pt x="10380915" y="112428"/>
                  <a:pt x="10377667" y="265199"/>
                </a:cubicBezTo>
                <a:cubicBezTo>
                  <a:pt x="10427166" y="776278"/>
                  <a:pt x="10294314" y="1184498"/>
                  <a:pt x="10377667" y="1325965"/>
                </a:cubicBezTo>
                <a:cubicBezTo>
                  <a:pt x="10376595" y="1485229"/>
                  <a:pt x="10247532" y="1591332"/>
                  <a:pt x="10112468" y="1591164"/>
                </a:cubicBezTo>
                <a:cubicBezTo>
                  <a:pt x="5351049" y="1608515"/>
                  <a:pt x="2741975" y="1714510"/>
                  <a:pt x="265199" y="1591164"/>
                </a:cubicBezTo>
                <a:cubicBezTo>
                  <a:pt x="120456" y="1583913"/>
                  <a:pt x="11482" y="1486770"/>
                  <a:pt x="0" y="1325965"/>
                </a:cubicBezTo>
                <a:cubicBezTo>
                  <a:pt x="-54364" y="1156781"/>
                  <a:pt x="32939" y="597838"/>
                  <a:pt x="0" y="265199"/>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Vì việc đòi mua cả xe đạp sẽ khiến cho việc chi tiêu gia đình bị thiếu hụt.</a:t>
            </a:r>
            <a:endPar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C4A2604B-7DDB-6125-C41E-76CFAB6A7FC7}"/>
              </a:ext>
            </a:extLst>
          </p:cNvPr>
          <p:cNvPicPr>
            <a:picLocks noChangeAspect="1"/>
          </p:cNvPicPr>
          <p:nvPr/>
        </p:nvPicPr>
        <p:blipFill>
          <a:blip r:embed="rId13"/>
          <a:stretch>
            <a:fillRect/>
          </a:stretch>
        </p:blipFill>
        <p:spPr>
          <a:xfrm>
            <a:off x="2012622" y="1745460"/>
            <a:ext cx="3969476" cy="29147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75721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5"/>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6">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7">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83126"/>
            <a:ext cx="11613290" cy="6691747"/>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434657" y="154783"/>
            <a:ext cx="10856286" cy="1610893"/>
            <a:chOff x="957598" y="529975"/>
            <a:chExt cx="10856286" cy="1610893"/>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5"/>
              <a:ext cx="10377668" cy="13262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10061551" cy="113877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2. Em đồng tình hay không đồng tình với việc làm nào dưới đây? Vì sao?</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7598" y="1304304"/>
              <a:ext cx="1018720" cy="836564"/>
            </a:xfrm>
            <a:prstGeom prst="rect">
              <a:avLst/>
            </a:prstGeom>
          </p:spPr>
        </p:pic>
      </p:grpSp>
      <p:pic>
        <p:nvPicPr>
          <p:cNvPr id="4" name="Picture 3">
            <a:extLst>
              <a:ext uri="{FF2B5EF4-FFF2-40B4-BE49-F238E27FC236}">
                <a16:creationId xmlns:a16="http://schemas.microsoft.com/office/drawing/2014/main" xmlns="" id="{DBB6DCE3-D8F2-24FC-AC96-8CDF51349CA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231520" y="1701849"/>
            <a:ext cx="2982192" cy="2982192"/>
          </a:xfrm>
          <a:prstGeom prst="rect">
            <a:avLst/>
          </a:prstGeom>
        </p:spPr>
      </p:pic>
      <p:sp>
        <p:nvSpPr>
          <p:cNvPr id="14" name="Rectangle: Rounded Corners 13">
            <a:extLst>
              <a:ext uri="{FF2B5EF4-FFF2-40B4-BE49-F238E27FC236}">
                <a16:creationId xmlns:a16="http://schemas.microsoft.com/office/drawing/2014/main" xmlns="" id="{2FFF3EE2-9F81-C3A4-3B35-D67CAD885997}"/>
              </a:ext>
            </a:extLst>
          </p:cNvPr>
          <p:cNvSpPr/>
          <p:nvPr/>
        </p:nvSpPr>
        <p:spPr>
          <a:xfrm>
            <a:off x="793265" y="4933875"/>
            <a:ext cx="10377667" cy="1591164"/>
          </a:xfrm>
          <a:custGeom>
            <a:avLst/>
            <a:gdLst>
              <a:gd name="connsiteX0" fmla="*/ 0 w 10377667"/>
              <a:gd name="connsiteY0" fmla="*/ 265199 h 1591164"/>
              <a:gd name="connsiteX1" fmla="*/ 265199 w 10377667"/>
              <a:gd name="connsiteY1" fmla="*/ 0 h 1591164"/>
              <a:gd name="connsiteX2" fmla="*/ 10112468 w 10377667"/>
              <a:gd name="connsiteY2" fmla="*/ 0 h 1591164"/>
              <a:gd name="connsiteX3" fmla="*/ 10377667 w 10377667"/>
              <a:gd name="connsiteY3" fmla="*/ 265199 h 1591164"/>
              <a:gd name="connsiteX4" fmla="*/ 10377667 w 10377667"/>
              <a:gd name="connsiteY4" fmla="*/ 1325965 h 1591164"/>
              <a:gd name="connsiteX5" fmla="*/ 10112468 w 10377667"/>
              <a:gd name="connsiteY5" fmla="*/ 1591164 h 1591164"/>
              <a:gd name="connsiteX6" fmla="*/ 265199 w 10377667"/>
              <a:gd name="connsiteY6" fmla="*/ 1591164 h 1591164"/>
              <a:gd name="connsiteX7" fmla="*/ 0 w 10377667"/>
              <a:gd name="connsiteY7" fmla="*/ 1325965 h 1591164"/>
              <a:gd name="connsiteX8" fmla="*/ 0 w 10377667"/>
              <a:gd name="connsiteY8" fmla="*/ 265199 h 159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7667" h="1591164" fill="none" extrusionOk="0">
                <a:moveTo>
                  <a:pt x="0" y="265199"/>
                </a:moveTo>
                <a:cubicBezTo>
                  <a:pt x="-548" y="136693"/>
                  <a:pt x="129594" y="-21911"/>
                  <a:pt x="265199" y="0"/>
                </a:cubicBezTo>
                <a:cubicBezTo>
                  <a:pt x="4005895" y="29483"/>
                  <a:pt x="8530587" y="4220"/>
                  <a:pt x="10112468" y="0"/>
                </a:cubicBezTo>
                <a:cubicBezTo>
                  <a:pt x="10273669" y="5551"/>
                  <a:pt x="10375268" y="121847"/>
                  <a:pt x="10377667" y="265199"/>
                </a:cubicBezTo>
                <a:cubicBezTo>
                  <a:pt x="10294597" y="585403"/>
                  <a:pt x="10352850" y="797711"/>
                  <a:pt x="10377667" y="1325965"/>
                </a:cubicBezTo>
                <a:cubicBezTo>
                  <a:pt x="10398099" y="1483426"/>
                  <a:pt x="10275022" y="1605648"/>
                  <a:pt x="10112468" y="1591164"/>
                </a:cubicBezTo>
                <a:cubicBezTo>
                  <a:pt x="7840701" y="1625292"/>
                  <a:pt x="3514708" y="1468372"/>
                  <a:pt x="265199" y="1591164"/>
                </a:cubicBezTo>
                <a:cubicBezTo>
                  <a:pt x="109687" y="1609190"/>
                  <a:pt x="-3067" y="1477542"/>
                  <a:pt x="0" y="1325965"/>
                </a:cubicBezTo>
                <a:cubicBezTo>
                  <a:pt x="59076" y="1213104"/>
                  <a:pt x="38467" y="633525"/>
                  <a:pt x="0" y="265199"/>
                </a:cubicBezTo>
                <a:close/>
              </a:path>
              <a:path w="10377667" h="1591164" stroke="0" extrusionOk="0">
                <a:moveTo>
                  <a:pt x="0" y="265199"/>
                </a:moveTo>
                <a:cubicBezTo>
                  <a:pt x="-7320" y="131193"/>
                  <a:pt x="137262" y="10010"/>
                  <a:pt x="265199" y="0"/>
                </a:cubicBezTo>
                <a:cubicBezTo>
                  <a:pt x="5042992" y="-40312"/>
                  <a:pt x="8950176" y="-70188"/>
                  <a:pt x="10112468" y="0"/>
                </a:cubicBezTo>
                <a:cubicBezTo>
                  <a:pt x="10232077" y="-2527"/>
                  <a:pt x="10380915" y="112428"/>
                  <a:pt x="10377667" y="265199"/>
                </a:cubicBezTo>
                <a:cubicBezTo>
                  <a:pt x="10427166" y="776278"/>
                  <a:pt x="10294314" y="1184498"/>
                  <a:pt x="10377667" y="1325965"/>
                </a:cubicBezTo>
                <a:cubicBezTo>
                  <a:pt x="10376595" y="1485229"/>
                  <a:pt x="10247532" y="1591332"/>
                  <a:pt x="10112468" y="1591164"/>
                </a:cubicBezTo>
                <a:cubicBezTo>
                  <a:pt x="5351049" y="1608515"/>
                  <a:pt x="2741975" y="1714510"/>
                  <a:pt x="265199" y="1591164"/>
                </a:cubicBezTo>
                <a:cubicBezTo>
                  <a:pt x="120456" y="1583913"/>
                  <a:pt x="11482" y="1486770"/>
                  <a:pt x="0" y="1325965"/>
                </a:cubicBezTo>
                <a:cubicBezTo>
                  <a:pt x="-54364" y="1156781"/>
                  <a:pt x="32939" y="597838"/>
                  <a:pt x="0" y="265199"/>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Vì việc này sẽ giúp cho bạn tiết kiệm được một số tiền nhỏ cho bản thân.</a:t>
            </a:r>
            <a:endPar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715B7BDC-85EB-F501-6B1A-7EC9FFE1D49C}"/>
              </a:ext>
            </a:extLst>
          </p:cNvPr>
          <p:cNvPicPr>
            <a:picLocks noChangeAspect="1"/>
          </p:cNvPicPr>
          <p:nvPr/>
        </p:nvPicPr>
        <p:blipFill>
          <a:blip r:embed="rId13"/>
          <a:stretch>
            <a:fillRect/>
          </a:stretch>
        </p:blipFill>
        <p:spPr>
          <a:xfrm>
            <a:off x="2030421" y="1730856"/>
            <a:ext cx="3831363" cy="3044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51483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5"/>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6">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7">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83126"/>
            <a:ext cx="11613290" cy="6691747"/>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434657" y="154783"/>
            <a:ext cx="10856286" cy="1610893"/>
            <a:chOff x="957598" y="529975"/>
            <a:chExt cx="10856286" cy="1610893"/>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5"/>
              <a:ext cx="10377668" cy="13262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10061551" cy="113877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2. Em đồng tình hay không đồng tình với việc làm nào dưới đây? Vì sao?</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7598" y="1304304"/>
              <a:ext cx="1018720" cy="836564"/>
            </a:xfrm>
            <a:prstGeom prst="rect">
              <a:avLst/>
            </a:prstGeom>
          </p:spPr>
        </p:pic>
      </p:grpSp>
      <p:pic>
        <p:nvPicPr>
          <p:cNvPr id="4" name="Picture 3">
            <a:extLst>
              <a:ext uri="{FF2B5EF4-FFF2-40B4-BE49-F238E27FC236}">
                <a16:creationId xmlns:a16="http://schemas.microsoft.com/office/drawing/2014/main" xmlns="" id="{DBB6DCE3-D8F2-24FC-AC96-8CDF51349CA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231520" y="1701849"/>
            <a:ext cx="2982192" cy="2982192"/>
          </a:xfrm>
          <a:prstGeom prst="rect">
            <a:avLst/>
          </a:prstGeom>
        </p:spPr>
      </p:pic>
      <p:sp>
        <p:nvSpPr>
          <p:cNvPr id="14" name="Rectangle: Rounded Corners 13">
            <a:extLst>
              <a:ext uri="{FF2B5EF4-FFF2-40B4-BE49-F238E27FC236}">
                <a16:creationId xmlns:a16="http://schemas.microsoft.com/office/drawing/2014/main" xmlns="" id="{2FFF3EE2-9F81-C3A4-3B35-D67CAD885997}"/>
              </a:ext>
            </a:extLst>
          </p:cNvPr>
          <p:cNvSpPr/>
          <p:nvPr/>
        </p:nvSpPr>
        <p:spPr>
          <a:xfrm>
            <a:off x="1237472" y="4910206"/>
            <a:ext cx="9868962" cy="1673220"/>
          </a:xfrm>
          <a:custGeom>
            <a:avLst/>
            <a:gdLst>
              <a:gd name="connsiteX0" fmla="*/ 0 w 9868962"/>
              <a:gd name="connsiteY0" fmla="*/ 278876 h 1673220"/>
              <a:gd name="connsiteX1" fmla="*/ 278876 w 9868962"/>
              <a:gd name="connsiteY1" fmla="*/ 0 h 1673220"/>
              <a:gd name="connsiteX2" fmla="*/ 9590086 w 9868962"/>
              <a:gd name="connsiteY2" fmla="*/ 0 h 1673220"/>
              <a:gd name="connsiteX3" fmla="*/ 9868962 w 9868962"/>
              <a:gd name="connsiteY3" fmla="*/ 278876 h 1673220"/>
              <a:gd name="connsiteX4" fmla="*/ 9868962 w 9868962"/>
              <a:gd name="connsiteY4" fmla="*/ 1394344 h 1673220"/>
              <a:gd name="connsiteX5" fmla="*/ 9590086 w 9868962"/>
              <a:gd name="connsiteY5" fmla="*/ 1673220 h 1673220"/>
              <a:gd name="connsiteX6" fmla="*/ 278876 w 9868962"/>
              <a:gd name="connsiteY6" fmla="*/ 1673220 h 1673220"/>
              <a:gd name="connsiteX7" fmla="*/ 0 w 9868962"/>
              <a:gd name="connsiteY7" fmla="*/ 1394344 h 1673220"/>
              <a:gd name="connsiteX8" fmla="*/ 0 w 9868962"/>
              <a:gd name="connsiteY8" fmla="*/ 278876 h 16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8962" h="1673220" fill="none" extrusionOk="0">
                <a:moveTo>
                  <a:pt x="0" y="278876"/>
                </a:moveTo>
                <a:cubicBezTo>
                  <a:pt x="-360" y="136640"/>
                  <a:pt x="134379" y="-19212"/>
                  <a:pt x="278876" y="0"/>
                </a:cubicBezTo>
                <a:cubicBezTo>
                  <a:pt x="4645239" y="29483"/>
                  <a:pt x="7539253" y="4220"/>
                  <a:pt x="9590086" y="0"/>
                </a:cubicBezTo>
                <a:cubicBezTo>
                  <a:pt x="9762096" y="6778"/>
                  <a:pt x="9853666" y="144707"/>
                  <a:pt x="9868962" y="278876"/>
                </a:cubicBezTo>
                <a:cubicBezTo>
                  <a:pt x="9820004" y="624696"/>
                  <a:pt x="9839074" y="955381"/>
                  <a:pt x="9868962" y="1394344"/>
                </a:cubicBezTo>
                <a:cubicBezTo>
                  <a:pt x="9887141" y="1558146"/>
                  <a:pt x="9747367" y="1676156"/>
                  <a:pt x="9590086" y="1673220"/>
                </a:cubicBezTo>
                <a:cubicBezTo>
                  <a:pt x="5923242" y="1707348"/>
                  <a:pt x="1555821" y="1550428"/>
                  <a:pt x="278876" y="1673220"/>
                </a:cubicBezTo>
                <a:cubicBezTo>
                  <a:pt x="115731" y="1691404"/>
                  <a:pt x="-8193" y="1562018"/>
                  <a:pt x="0" y="1394344"/>
                </a:cubicBezTo>
                <a:cubicBezTo>
                  <a:pt x="80580" y="1021183"/>
                  <a:pt x="-82456" y="604808"/>
                  <a:pt x="0" y="278876"/>
                </a:cubicBezTo>
                <a:close/>
              </a:path>
              <a:path w="9868962" h="1673220" stroke="0" extrusionOk="0">
                <a:moveTo>
                  <a:pt x="0" y="278876"/>
                </a:moveTo>
                <a:cubicBezTo>
                  <a:pt x="-3097" y="130128"/>
                  <a:pt x="132613" y="4191"/>
                  <a:pt x="278876" y="0"/>
                </a:cubicBezTo>
                <a:cubicBezTo>
                  <a:pt x="1473147" y="-40312"/>
                  <a:pt x="8520975" y="-70188"/>
                  <a:pt x="9590086" y="0"/>
                </a:cubicBezTo>
                <a:cubicBezTo>
                  <a:pt x="9722169" y="-2064"/>
                  <a:pt x="9880820" y="101836"/>
                  <a:pt x="9868962" y="278876"/>
                </a:cubicBezTo>
                <a:cubicBezTo>
                  <a:pt x="9828164" y="772243"/>
                  <a:pt x="9933436" y="1223958"/>
                  <a:pt x="9868962" y="1394344"/>
                </a:cubicBezTo>
                <a:cubicBezTo>
                  <a:pt x="9868116" y="1558471"/>
                  <a:pt x="9733927" y="1673370"/>
                  <a:pt x="9590086" y="1673220"/>
                </a:cubicBezTo>
                <a:cubicBezTo>
                  <a:pt x="7686061" y="1690571"/>
                  <a:pt x="2051628" y="1796566"/>
                  <a:pt x="278876" y="1673220"/>
                </a:cubicBezTo>
                <a:cubicBezTo>
                  <a:pt x="129395" y="1654114"/>
                  <a:pt x="15609" y="1567857"/>
                  <a:pt x="0" y="1394344"/>
                </a:cubicBezTo>
                <a:cubicBezTo>
                  <a:pt x="18080" y="1161219"/>
                  <a:pt x="29473" y="510684"/>
                  <a:pt x="0" y="278876"/>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b="1" dirty="0">
                <a:solidFill>
                  <a:schemeClr val="tx1"/>
                </a:solidFill>
                <a:latin typeface="Calibri" panose="020F0502020204030204" pitchFamily="34" charset="0"/>
                <a:ea typeface="Calibri" panose="020F0502020204030204" pitchFamily="34" charset="0"/>
                <a:cs typeface="Calibri" panose="020F0502020204030204" pitchFamily="34" charset="0"/>
              </a:rPr>
              <a:t>Vì nếu không thích thì chúng ta có thể không ăn và để dành cho ba mẹ hoặc anh chị em, chứ đừng bỏ đi rất lãng phí. </a:t>
            </a:r>
            <a:endParaRPr lang="en-US" sz="3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30939F5-3901-C916-8C47-B43558BAA9B7}"/>
              </a:ext>
            </a:extLst>
          </p:cNvPr>
          <p:cNvPicPr>
            <a:picLocks noChangeAspect="1"/>
          </p:cNvPicPr>
          <p:nvPr/>
        </p:nvPicPr>
        <p:blipFill>
          <a:blip r:embed="rId13"/>
          <a:stretch>
            <a:fillRect/>
          </a:stretch>
        </p:blipFill>
        <p:spPr>
          <a:xfrm>
            <a:off x="2265758" y="1765676"/>
            <a:ext cx="3929491" cy="2883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85229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5"/>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6">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7">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83126"/>
            <a:ext cx="11613290" cy="6691747"/>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434657" y="154783"/>
            <a:ext cx="10856286" cy="1610893"/>
            <a:chOff x="957598" y="529975"/>
            <a:chExt cx="10856286" cy="1610893"/>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5"/>
              <a:ext cx="10377668" cy="13262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10061551" cy="113877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2. Em đồng tình hay không đồng tình với việc làm nào dưới đây? Vì sao?</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7598" y="1304304"/>
              <a:ext cx="1018720" cy="836564"/>
            </a:xfrm>
            <a:prstGeom prst="rect">
              <a:avLst/>
            </a:prstGeom>
          </p:spPr>
        </p:pic>
      </p:grpSp>
      <p:pic>
        <p:nvPicPr>
          <p:cNvPr id="4" name="Picture 3">
            <a:extLst>
              <a:ext uri="{FF2B5EF4-FFF2-40B4-BE49-F238E27FC236}">
                <a16:creationId xmlns:a16="http://schemas.microsoft.com/office/drawing/2014/main" xmlns="" id="{DBB6DCE3-D8F2-24FC-AC96-8CDF51349CA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231520" y="1701849"/>
            <a:ext cx="2982192" cy="2982192"/>
          </a:xfrm>
          <a:prstGeom prst="rect">
            <a:avLst/>
          </a:prstGeom>
        </p:spPr>
      </p:pic>
      <p:sp>
        <p:nvSpPr>
          <p:cNvPr id="14" name="Rectangle: Rounded Corners 13">
            <a:extLst>
              <a:ext uri="{FF2B5EF4-FFF2-40B4-BE49-F238E27FC236}">
                <a16:creationId xmlns:a16="http://schemas.microsoft.com/office/drawing/2014/main" xmlns="" id="{2FFF3EE2-9F81-C3A4-3B35-D67CAD885997}"/>
              </a:ext>
            </a:extLst>
          </p:cNvPr>
          <p:cNvSpPr/>
          <p:nvPr/>
        </p:nvSpPr>
        <p:spPr>
          <a:xfrm>
            <a:off x="793265" y="4933875"/>
            <a:ext cx="10377667" cy="1591164"/>
          </a:xfrm>
          <a:custGeom>
            <a:avLst/>
            <a:gdLst>
              <a:gd name="connsiteX0" fmla="*/ 0 w 10377667"/>
              <a:gd name="connsiteY0" fmla="*/ 265199 h 1591164"/>
              <a:gd name="connsiteX1" fmla="*/ 265199 w 10377667"/>
              <a:gd name="connsiteY1" fmla="*/ 0 h 1591164"/>
              <a:gd name="connsiteX2" fmla="*/ 10112468 w 10377667"/>
              <a:gd name="connsiteY2" fmla="*/ 0 h 1591164"/>
              <a:gd name="connsiteX3" fmla="*/ 10377667 w 10377667"/>
              <a:gd name="connsiteY3" fmla="*/ 265199 h 1591164"/>
              <a:gd name="connsiteX4" fmla="*/ 10377667 w 10377667"/>
              <a:gd name="connsiteY4" fmla="*/ 1325965 h 1591164"/>
              <a:gd name="connsiteX5" fmla="*/ 10112468 w 10377667"/>
              <a:gd name="connsiteY5" fmla="*/ 1591164 h 1591164"/>
              <a:gd name="connsiteX6" fmla="*/ 265199 w 10377667"/>
              <a:gd name="connsiteY6" fmla="*/ 1591164 h 1591164"/>
              <a:gd name="connsiteX7" fmla="*/ 0 w 10377667"/>
              <a:gd name="connsiteY7" fmla="*/ 1325965 h 1591164"/>
              <a:gd name="connsiteX8" fmla="*/ 0 w 10377667"/>
              <a:gd name="connsiteY8" fmla="*/ 265199 h 159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7667" h="1591164" fill="none" extrusionOk="0">
                <a:moveTo>
                  <a:pt x="0" y="265199"/>
                </a:moveTo>
                <a:cubicBezTo>
                  <a:pt x="-548" y="136693"/>
                  <a:pt x="129594" y="-21911"/>
                  <a:pt x="265199" y="0"/>
                </a:cubicBezTo>
                <a:cubicBezTo>
                  <a:pt x="4005895" y="29483"/>
                  <a:pt x="8530587" y="4220"/>
                  <a:pt x="10112468" y="0"/>
                </a:cubicBezTo>
                <a:cubicBezTo>
                  <a:pt x="10273669" y="5551"/>
                  <a:pt x="10375268" y="121847"/>
                  <a:pt x="10377667" y="265199"/>
                </a:cubicBezTo>
                <a:cubicBezTo>
                  <a:pt x="10294597" y="585403"/>
                  <a:pt x="10352850" y="797711"/>
                  <a:pt x="10377667" y="1325965"/>
                </a:cubicBezTo>
                <a:cubicBezTo>
                  <a:pt x="10398099" y="1483426"/>
                  <a:pt x="10275022" y="1605648"/>
                  <a:pt x="10112468" y="1591164"/>
                </a:cubicBezTo>
                <a:cubicBezTo>
                  <a:pt x="7840701" y="1625292"/>
                  <a:pt x="3514708" y="1468372"/>
                  <a:pt x="265199" y="1591164"/>
                </a:cubicBezTo>
                <a:cubicBezTo>
                  <a:pt x="109687" y="1609190"/>
                  <a:pt x="-3067" y="1477542"/>
                  <a:pt x="0" y="1325965"/>
                </a:cubicBezTo>
                <a:cubicBezTo>
                  <a:pt x="59076" y="1213104"/>
                  <a:pt x="38467" y="633525"/>
                  <a:pt x="0" y="265199"/>
                </a:cubicBezTo>
                <a:close/>
              </a:path>
              <a:path w="10377667" h="1591164" stroke="0" extrusionOk="0">
                <a:moveTo>
                  <a:pt x="0" y="265199"/>
                </a:moveTo>
                <a:cubicBezTo>
                  <a:pt x="-7320" y="131193"/>
                  <a:pt x="137262" y="10010"/>
                  <a:pt x="265199" y="0"/>
                </a:cubicBezTo>
                <a:cubicBezTo>
                  <a:pt x="5042992" y="-40312"/>
                  <a:pt x="8950176" y="-70188"/>
                  <a:pt x="10112468" y="0"/>
                </a:cubicBezTo>
                <a:cubicBezTo>
                  <a:pt x="10232077" y="-2527"/>
                  <a:pt x="10380915" y="112428"/>
                  <a:pt x="10377667" y="265199"/>
                </a:cubicBezTo>
                <a:cubicBezTo>
                  <a:pt x="10427166" y="776278"/>
                  <a:pt x="10294314" y="1184498"/>
                  <a:pt x="10377667" y="1325965"/>
                </a:cubicBezTo>
                <a:cubicBezTo>
                  <a:pt x="10376595" y="1485229"/>
                  <a:pt x="10247532" y="1591332"/>
                  <a:pt x="10112468" y="1591164"/>
                </a:cubicBezTo>
                <a:cubicBezTo>
                  <a:pt x="5351049" y="1608515"/>
                  <a:pt x="2741975" y="1714510"/>
                  <a:pt x="265199" y="1591164"/>
                </a:cubicBezTo>
                <a:cubicBezTo>
                  <a:pt x="120456" y="1583913"/>
                  <a:pt x="11482" y="1486770"/>
                  <a:pt x="0" y="1325965"/>
                </a:cubicBezTo>
                <a:cubicBezTo>
                  <a:pt x="-54364" y="1156781"/>
                  <a:pt x="32939" y="597838"/>
                  <a:pt x="0" y="265199"/>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Vì việc tiết kiệm điện cũng là tiết kiệm tiền.</a:t>
            </a:r>
            <a:endPar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E11A72A3-E460-A848-4C3A-69D1A503448B}"/>
              </a:ext>
            </a:extLst>
          </p:cNvPr>
          <p:cNvPicPr>
            <a:picLocks noChangeAspect="1"/>
          </p:cNvPicPr>
          <p:nvPr/>
        </p:nvPicPr>
        <p:blipFill>
          <a:blip r:embed="rId13"/>
          <a:stretch>
            <a:fillRect/>
          </a:stretch>
        </p:blipFill>
        <p:spPr>
          <a:xfrm>
            <a:off x="2265758" y="1765676"/>
            <a:ext cx="4036628" cy="3063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07226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5"/>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6">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7">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83126"/>
            <a:ext cx="11613290" cy="6691747"/>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grpSp>
        <p:nvGrpSpPr>
          <p:cNvPr id="64" name="Group 63">
            <a:extLst>
              <a:ext uri="{FF2B5EF4-FFF2-40B4-BE49-F238E27FC236}">
                <a16:creationId xmlns:a16="http://schemas.microsoft.com/office/drawing/2014/main" xmlns="" id="{1999B59D-B8E5-8584-2625-768CADA1CDE5}"/>
              </a:ext>
            </a:extLst>
          </p:cNvPr>
          <p:cNvGrpSpPr/>
          <p:nvPr/>
        </p:nvGrpSpPr>
        <p:grpSpPr>
          <a:xfrm>
            <a:off x="434657" y="154783"/>
            <a:ext cx="10856286" cy="1610893"/>
            <a:chOff x="957598" y="529975"/>
            <a:chExt cx="10856286" cy="1610893"/>
          </a:xfrm>
        </p:grpSpPr>
        <p:sp>
          <p:nvSpPr>
            <p:cNvPr id="65" name="椭圆 31">
              <a:extLst>
                <a:ext uri="{FF2B5EF4-FFF2-40B4-BE49-F238E27FC236}">
                  <a16:creationId xmlns:a16="http://schemas.microsoft.com/office/drawing/2014/main" xmlns="" id="{6AA179D4-0EDF-8BB9-11D5-17507F32606D}"/>
                </a:ext>
              </a:extLst>
            </p:cNvPr>
            <p:cNvSpPr/>
            <p:nvPr/>
          </p:nvSpPr>
          <p:spPr>
            <a:xfrm rot="10800000" flipH="1">
              <a:off x="1436216" y="529975"/>
              <a:ext cx="10377668" cy="13262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66" name="Hộp Văn bản 9">
              <a:extLst>
                <a:ext uri="{FF2B5EF4-FFF2-40B4-BE49-F238E27FC236}">
                  <a16:creationId xmlns:a16="http://schemas.microsoft.com/office/drawing/2014/main" xmlns="" id="{B37278AB-9BE7-55A1-E333-7B10C77ADC26}"/>
                </a:ext>
              </a:extLst>
            </p:cNvPr>
            <p:cNvSpPr txBox="1"/>
            <p:nvPr/>
          </p:nvSpPr>
          <p:spPr>
            <a:xfrm>
              <a:off x="1664119" y="659199"/>
              <a:ext cx="10061551" cy="113877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2. Em đồng tình hay không đồng tình với việc làm nào dưới đây? Vì sao?</a:t>
              </a:r>
            </a:p>
          </p:txBody>
        </p:sp>
        <p:pic>
          <p:nvPicPr>
            <p:cNvPr id="67" name="Hình ảnh 29">
              <a:extLst>
                <a:ext uri="{FF2B5EF4-FFF2-40B4-BE49-F238E27FC236}">
                  <a16:creationId xmlns:a16="http://schemas.microsoft.com/office/drawing/2014/main" xmlns="" id="{BD6D6484-8BEF-798A-BFF1-9142290161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7598" y="1304304"/>
              <a:ext cx="1018720" cy="836564"/>
            </a:xfrm>
            <a:prstGeom prst="rect">
              <a:avLst/>
            </a:prstGeom>
          </p:spPr>
        </p:pic>
      </p:grpSp>
      <p:pic>
        <p:nvPicPr>
          <p:cNvPr id="4" name="Picture 3">
            <a:extLst>
              <a:ext uri="{FF2B5EF4-FFF2-40B4-BE49-F238E27FC236}">
                <a16:creationId xmlns:a16="http://schemas.microsoft.com/office/drawing/2014/main" xmlns="" id="{DBB6DCE3-D8F2-24FC-AC96-8CDF51349CA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231520" y="1701849"/>
            <a:ext cx="2982192" cy="2982192"/>
          </a:xfrm>
          <a:prstGeom prst="rect">
            <a:avLst/>
          </a:prstGeom>
        </p:spPr>
      </p:pic>
      <p:sp>
        <p:nvSpPr>
          <p:cNvPr id="14" name="Rectangle: Rounded Corners 13">
            <a:extLst>
              <a:ext uri="{FF2B5EF4-FFF2-40B4-BE49-F238E27FC236}">
                <a16:creationId xmlns:a16="http://schemas.microsoft.com/office/drawing/2014/main" xmlns="" id="{2FFF3EE2-9F81-C3A4-3B35-D67CAD885997}"/>
              </a:ext>
            </a:extLst>
          </p:cNvPr>
          <p:cNvSpPr/>
          <p:nvPr/>
        </p:nvSpPr>
        <p:spPr>
          <a:xfrm>
            <a:off x="793265" y="5092325"/>
            <a:ext cx="10377667" cy="1432714"/>
          </a:xfrm>
          <a:custGeom>
            <a:avLst/>
            <a:gdLst>
              <a:gd name="connsiteX0" fmla="*/ 0 w 10377667"/>
              <a:gd name="connsiteY0" fmla="*/ 238790 h 1432714"/>
              <a:gd name="connsiteX1" fmla="*/ 238790 w 10377667"/>
              <a:gd name="connsiteY1" fmla="*/ 0 h 1432714"/>
              <a:gd name="connsiteX2" fmla="*/ 10138877 w 10377667"/>
              <a:gd name="connsiteY2" fmla="*/ 0 h 1432714"/>
              <a:gd name="connsiteX3" fmla="*/ 10377667 w 10377667"/>
              <a:gd name="connsiteY3" fmla="*/ 238790 h 1432714"/>
              <a:gd name="connsiteX4" fmla="*/ 10377667 w 10377667"/>
              <a:gd name="connsiteY4" fmla="*/ 1193924 h 1432714"/>
              <a:gd name="connsiteX5" fmla="*/ 10138877 w 10377667"/>
              <a:gd name="connsiteY5" fmla="*/ 1432714 h 1432714"/>
              <a:gd name="connsiteX6" fmla="*/ 238790 w 10377667"/>
              <a:gd name="connsiteY6" fmla="*/ 1432714 h 1432714"/>
              <a:gd name="connsiteX7" fmla="*/ 0 w 10377667"/>
              <a:gd name="connsiteY7" fmla="*/ 1193924 h 1432714"/>
              <a:gd name="connsiteX8" fmla="*/ 0 w 10377667"/>
              <a:gd name="connsiteY8" fmla="*/ 238790 h 14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7667" h="1432714" fill="none" extrusionOk="0">
                <a:moveTo>
                  <a:pt x="0" y="238790"/>
                </a:moveTo>
                <a:cubicBezTo>
                  <a:pt x="-145" y="111672"/>
                  <a:pt x="113755" y="-13810"/>
                  <a:pt x="238790" y="0"/>
                </a:cubicBezTo>
                <a:cubicBezTo>
                  <a:pt x="4054771" y="29483"/>
                  <a:pt x="8159547" y="4220"/>
                  <a:pt x="10138877" y="0"/>
                </a:cubicBezTo>
                <a:cubicBezTo>
                  <a:pt x="10280280" y="3587"/>
                  <a:pt x="10364230" y="124347"/>
                  <a:pt x="10377667" y="238790"/>
                </a:cubicBezTo>
                <a:cubicBezTo>
                  <a:pt x="10360617" y="532710"/>
                  <a:pt x="10446232" y="1084042"/>
                  <a:pt x="10377667" y="1193924"/>
                </a:cubicBezTo>
                <a:cubicBezTo>
                  <a:pt x="10389490" y="1332166"/>
                  <a:pt x="10283448" y="1444139"/>
                  <a:pt x="10138877" y="1432714"/>
                </a:cubicBezTo>
                <a:cubicBezTo>
                  <a:pt x="5298816" y="1466842"/>
                  <a:pt x="1787535" y="1309922"/>
                  <a:pt x="238790" y="1432714"/>
                </a:cubicBezTo>
                <a:cubicBezTo>
                  <a:pt x="101911" y="1442674"/>
                  <a:pt x="-9766" y="1342081"/>
                  <a:pt x="0" y="1193924"/>
                </a:cubicBezTo>
                <a:cubicBezTo>
                  <a:pt x="-30276" y="1059947"/>
                  <a:pt x="80832" y="540160"/>
                  <a:pt x="0" y="238790"/>
                </a:cubicBezTo>
                <a:close/>
              </a:path>
              <a:path w="10377667" h="1432714" stroke="0" extrusionOk="0">
                <a:moveTo>
                  <a:pt x="0" y="238790"/>
                </a:moveTo>
                <a:cubicBezTo>
                  <a:pt x="-12556" y="128283"/>
                  <a:pt x="114041" y="3853"/>
                  <a:pt x="238790" y="0"/>
                </a:cubicBezTo>
                <a:cubicBezTo>
                  <a:pt x="1913538" y="-40312"/>
                  <a:pt x="7116102" y="-70188"/>
                  <a:pt x="10138877" y="0"/>
                </a:cubicBezTo>
                <a:cubicBezTo>
                  <a:pt x="10262368" y="-789"/>
                  <a:pt x="10383460" y="95665"/>
                  <a:pt x="10377667" y="238790"/>
                </a:cubicBezTo>
                <a:cubicBezTo>
                  <a:pt x="10348158" y="419403"/>
                  <a:pt x="10357614" y="887312"/>
                  <a:pt x="10377667" y="1193924"/>
                </a:cubicBezTo>
                <a:cubicBezTo>
                  <a:pt x="10377515" y="1327625"/>
                  <a:pt x="10264633" y="1432804"/>
                  <a:pt x="10138877" y="1432714"/>
                </a:cubicBezTo>
                <a:cubicBezTo>
                  <a:pt x="6213272" y="1450065"/>
                  <a:pt x="2801363" y="1556060"/>
                  <a:pt x="238790" y="1432714"/>
                </a:cubicBezTo>
                <a:cubicBezTo>
                  <a:pt x="108462" y="1426179"/>
                  <a:pt x="12160" y="1340991"/>
                  <a:pt x="0" y="1193924"/>
                </a:cubicBezTo>
                <a:cubicBezTo>
                  <a:pt x="15777" y="780555"/>
                  <a:pt x="-59648" y="537861"/>
                  <a:pt x="0" y="23879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Vì việc tiết kiệm nước ở trường cũng là tiết kiệm tiền cho nhà trường.</a:t>
            </a:r>
            <a:endPar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0C4B4DAB-30E1-D39A-E726-0DDA8DE7925A}"/>
              </a:ext>
            </a:extLst>
          </p:cNvPr>
          <p:cNvPicPr>
            <a:picLocks noChangeAspect="1"/>
          </p:cNvPicPr>
          <p:nvPr/>
        </p:nvPicPr>
        <p:blipFill>
          <a:blip r:embed="rId13"/>
          <a:stretch>
            <a:fillRect/>
          </a:stretch>
        </p:blipFill>
        <p:spPr>
          <a:xfrm>
            <a:off x="1825847" y="1708382"/>
            <a:ext cx="4242129" cy="31343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830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2"/>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21956" y="736477"/>
            <a:ext cx="11831216" cy="5350258"/>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sp>
        <p:nvSpPr>
          <p:cNvPr id="14" name="TextBox 67">
            <a:extLst>
              <a:ext uri="{FF2B5EF4-FFF2-40B4-BE49-F238E27FC236}">
                <a16:creationId xmlns:a16="http://schemas.microsoft.com/office/drawing/2014/main" xmlns="" id="{DB0861EA-4088-867E-F04C-04EC120CFBD1}"/>
              </a:ext>
            </a:extLst>
          </p:cNvPr>
          <p:cNvSpPr txBox="1"/>
          <p:nvPr/>
        </p:nvSpPr>
        <p:spPr>
          <a:xfrm>
            <a:off x="4049958" y="853397"/>
            <a:ext cx="4573171" cy="1477328"/>
          </a:xfrm>
          <a:prstGeom prst="rect">
            <a:avLst/>
          </a:prstGeom>
          <a:noFill/>
        </p:spPr>
        <p:txBody>
          <a:bodyPr wrap="square" rtlCol="0">
            <a:spAutoFit/>
          </a:bodyPr>
          <a:lstStyle/>
          <a:p>
            <a:pPr algn="ctr"/>
            <a:r>
              <a:rPr lang="en-US" sz="9000"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MỤC TIÊU</a:t>
            </a:r>
            <a:endParaRPr lang="en-US" sz="9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pic>
        <p:nvPicPr>
          <p:cNvPr id="15" name="Hình ảnh 17" descr="Ảnh có chứa văn bản&#10;&#10;Mô tả được tạo tự động">
            <a:extLst>
              <a:ext uri="{FF2B5EF4-FFF2-40B4-BE49-F238E27FC236}">
                <a16:creationId xmlns:a16="http://schemas.microsoft.com/office/drawing/2014/main" xmlns="" id="{75CF55C9-88EB-B9C9-6D20-AB386499D0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933" y="740629"/>
            <a:ext cx="1684080" cy="1684080"/>
          </a:xfrm>
          <a:prstGeom prst="rect">
            <a:avLst/>
          </a:prstGeom>
        </p:spPr>
      </p:pic>
      <p:pic>
        <p:nvPicPr>
          <p:cNvPr id="16" name="Hình ảnh 18" descr="Ảnh có chứa đồ họa véc-tơ&#10;&#10;Mô tả được tạo tự động">
            <a:extLst>
              <a:ext uri="{FF2B5EF4-FFF2-40B4-BE49-F238E27FC236}">
                <a16:creationId xmlns:a16="http://schemas.microsoft.com/office/drawing/2014/main" xmlns="" id="{C9EAACC4-B38F-A34D-A8C0-C7BA79B0C5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4613" y="807734"/>
            <a:ext cx="1684081" cy="1684081"/>
          </a:xfrm>
          <a:prstGeom prst="rect">
            <a:avLst/>
          </a:prstGeom>
        </p:spPr>
      </p:pic>
      <p:grpSp>
        <p:nvGrpSpPr>
          <p:cNvPr id="17" name="Group 16">
            <a:extLst>
              <a:ext uri="{FF2B5EF4-FFF2-40B4-BE49-F238E27FC236}">
                <a16:creationId xmlns:a16="http://schemas.microsoft.com/office/drawing/2014/main" xmlns="" id="{0162F61E-556B-51EF-E842-C4432624F079}"/>
              </a:ext>
            </a:extLst>
          </p:cNvPr>
          <p:cNvGrpSpPr/>
          <p:nvPr/>
        </p:nvGrpSpPr>
        <p:grpSpPr>
          <a:xfrm>
            <a:off x="647615" y="2153048"/>
            <a:ext cx="5486806" cy="814594"/>
            <a:chOff x="485811" y="1297646"/>
            <a:chExt cx="5486806" cy="814594"/>
          </a:xfrm>
        </p:grpSpPr>
        <p:sp>
          <p:nvSpPr>
            <p:cNvPr id="18" name="Text Placeholder 7">
              <a:extLst>
                <a:ext uri="{FF2B5EF4-FFF2-40B4-BE49-F238E27FC236}">
                  <a16:creationId xmlns:a16="http://schemas.microsoft.com/office/drawing/2014/main" xmlns="" id="{31345AE9-3CF7-0390-FB30-C3A3E56DDDFB}"/>
                </a:ext>
              </a:extLst>
            </p:cNvPr>
            <p:cNvSpPr txBox="1">
              <a:spLocks/>
            </p:cNvSpPr>
            <p:nvPr/>
          </p:nvSpPr>
          <p:spPr>
            <a:xfrm>
              <a:off x="1594494" y="1518405"/>
              <a:ext cx="4378123"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r>
                <a:rPr lang="vi-VN" altLang="zh-CN" sz="2900" b="0" dirty="0">
                  <a:solidFill>
                    <a:schemeClr val="tx1"/>
                  </a:solidFill>
                  <a:latin typeface="Calibri" panose="020F0502020204030204" pitchFamily="34" charset="0"/>
                  <a:cs typeface="Calibri" panose="020F0502020204030204" pitchFamily="34" charset="0"/>
                  <a:sym typeface="+mn-lt"/>
                </a:rPr>
                <a:t>Nêu được vai trò của tiền.</a:t>
              </a: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pic>
          <p:nvPicPr>
            <p:cNvPr id="19" name="Hình ảnh 29">
              <a:extLst>
                <a:ext uri="{FF2B5EF4-FFF2-40B4-BE49-F238E27FC236}">
                  <a16:creationId xmlns:a16="http://schemas.microsoft.com/office/drawing/2014/main" xmlns="" id="{F25D7336-FBA8-A78F-A4F7-616553EA297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5811" y="1297646"/>
              <a:ext cx="991966" cy="814594"/>
            </a:xfrm>
            <a:prstGeom prst="rect">
              <a:avLst/>
            </a:prstGeom>
          </p:spPr>
        </p:pic>
      </p:grpSp>
      <p:grpSp>
        <p:nvGrpSpPr>
          <p:cNvPr id="20" name="Group 19">
            <a:extLst>
              <a:ext uri="{FF2B5EF4-FFF2-40B4-BE49-F238E27FC236}">
                <a16:creationId xmlns:a16="http://schemas.microsoft.com/office/drawing/2014/main" xmlns="" id="{C5E263C2-8F80-8B24-731E-23813E20E508}"/>
              </a:ext>
            </a:extLst>
          </p:cNvPr>
          <p:cNvGrpSpPr/>
          <p:nvPr/>
        </p:nvGrpSpPr>
        <p:grpSpPr>
          <a:xfrm>
            <a:off x="647615" y="2914999"/>
            <a:ext cx="6631962" cy="814594"/>
            <a:chOff x="485811" y="1297646"/>
            <a:chExt cx="6631962" cy="814594"/>
          </a:xfrm>
        </p:grpSpPr>
        <p:sp>
          <p:nvSpPr>
            <p:cNvPr id="21" name="Text Placeholder 7">
              <a:extLst>
                <a:ext uri="{FF2B5EF4-FFF2-40B4-BE49-F238E27FC236}">
                  <a16:creationId xmlns:a16="http://schemas.microsoft.com/office/drawing/2014/main" xmlns="" id="{6A71F3D8-3EBF-087E-75BB-354AFBEB29B1}"/>
                </a:ext>
              </a:extLst>
            </p:cNvPr>
            <p:cNvSpPr txBox="1">
              <a:spLocks/>
            </p:cNvSpPr>
            <p:nvPr/>
          </p:nvSpPr>
          <p:spPr>
            <a:xfrm>
              <a:off x="1594494" y="1518405"/>
              <a:ext cx="5523279"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r>
                <a:rPr lang="vi-VN" altLang="zh-CN" sz="2900" b="0" dirty="0">
                  <a:solidFill>
                    <a:schemeClr val="tx1"/>
                  </a:solidFill>
                  <a:latin typeface="Calibri" panose="020F0502020204030204" pitchFamily="34" charset="0"/>
                  <a:cs typeface="Calibri" panose="020F0502020204030204" pitchFamily="34" charset="0"/>
                  <a:sym typeface="+mn-lt"/>
                </a:rPr>
                <a:t>Biết vì sao phải quý trọng đồng tiền.</a:t>
              </a: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pic>
          <p:nvPicPr>
            <p:cNvPr id="22" name="Hình ảnh 29">
              <a:extLst>
                <a:ext uri="{FF2B5EF4-FFF2-40B4-BE49-F238E27FC236}">
                  <a16:creationId xmlns:a16="http://schemas.microsoft.com/office/drawing/2014/main" xmlns="" id="{668B490E-B570-BC40-7BEA-D6E09B80DD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5811" y="1297646"/>
              <a:ext cx="991966" cy="814594"/>
            </a:xfrm>
            <a:prstGeom prst="rect">
              <a:avLst/>
            </a:prstGeom>
          </p:spPr>
        </p:pic>
      </p:grpSp>
      <p:grpSp>
        <p:nvGrpSpPr>
          <p:cNvPr id="23" name="Group 22">
            <a:extLst>
              <a:ext uri="{FF2B5EF4-FFF2-40B4-BE49-F238E27FC236}">
                <a16:creationId xmlns:a16="http://schemas.microsoft.com/office/drawing/2014/main" xmlns="" id="{51F4E2D4-C5FF-5E60-681F-AF859770DCFB}"/>
              </a:ext>
            </a:extLst>
          </p:cNvPr>
          <p:cNvGrpSpPr/>
          <p:nvPr/>
        </p:nvGrpSpPr>
        <p:grpSpPr>
          <a:xfrm>
            <a:off x="647615" y="3783383"/>
            <a:ext cx="10588481" cy="814594"/>
            <a:chOff x="485811" y="1297646"/>
            <a:chExt cx="10588481" cy="814594"/>
          </a:xfrm>
        </p:grpSpPr>
        <p:sp>
          <p:nvSpPr>
            <p:cNvPr id="24" name="Text Placeholder 7">
              <a:extLst>
                <a:ext uri="{FF2B5EF4-FFF2-40B4-BE49-F238E27FC236}">
                  <a16:creationId xmlns:a16="http://schemas.microsoft.com/office/drawing/2014/main" xmlns="" id="{8A0B2306-C9A8-EB87-4172-8FAE390D8830}"/>
                </a:ext>
              </a:extLst>
            </p:cNvPr>
            <p:cNvSpPr txBox="1">
              <a:spLocks/>
            </p:cNvSpPr>
            <p:nvPr/>
          </p:nvSpPr>
          <p:spPr>
            <a:xfrm>
              <a:off x="1477777" y="1340626"/>
              <a:ext cx="9596515"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r>
                <a:rPr lang="vi-VN" altLang="zh-CN" sz="2900" b="0" dirty="0">
                  <a:solidFill>
                    <a:schemeClr val="tx1"/>
                  </a:solidFill>
                  <a:latin typeface="Calibri" panose="020F0502020204030204" pitchFamily="34" charset="0"/>
                  <a:cs typeface="Calibri" panose="020F0502020204030204" pitchFamily="34" charset="0"/>
                  <a:sym typeface="+mn-lt"/>
                </a:rPr>
                <a:t>Biết quản lý và tiết kiệm tiền; mua sắm quần áo, đồ dùng, đồ chơi, quà bánh,... </a:t>
              </a:r>
              <a:r>
                <a:rPr lang="vi-VN" altLang="zh-CN" sz="2900" dirty="0">
                  <a:latin typeface="Calibri" panose="020F0502020204030204" pitchFamily="34" charset="0"/>
                  <a:cs typeface="Calibri" panose="020F0502020204030204" pitchFamily="34" charset="0"/>
                  <a:sym typeface="+mn-lt"/>
                </a:rPr>
                <a:t>đúng mức, phù hợp với hoàn cảnh gia đình.</a:t>
              </a: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pic>
          <p:nvPicPr>
            <p:cNvPr id="25" name="Hình ảnh 29">
              <a:extLst>
                <a:ext uri="{FF2B5EF4-FFF2-40B4-BE49-F238E27FC236}">
                  <a16:creationId xmlns:a16="http://schemas.microsoft.com/office/drawing/2014/main" xmlns="" id="{964283EE-9891-2676-76FC-DA047FA1867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5811" y="1297646"/>
              <a:ext cx="991966" cy="814594"/>
            </a:xfrm>
            <a:prstGeom prst="rect">
              <a:avLst/>
            </a:prstGeom>
          </p:spPr>
        </p:pic>
      </p:grpSp>
      <p:grpSp>
        <p:nvGrpSpPr>
          <p:cNvPr id="26" name="Group 25">
            <a:extLst>
              <a:ext uri="{FF2B5EF4-FFF2-40B4-BE49-F238E27FC236}">
                <a16:creationId xmlns:a16="http://schemas.microsoft.com/office/drawing/2014/main" xmlns="" id="{0571FB94-B49B-A593-EFDB-1916C8EF608F}"/>
              </a:ext>
            </a:extLst>
          </p:cNvPr>
          <p:cNvGrpSpPr/>
          <p:nvPr/>
        </p:nvGrpSpPr>
        <p:grpSpPr>
          <a:xfrm>
            <a:off x="647615" y="4862546"/>
            <a:ext cx="10588481" cy="814594"/>
            <a:chOff x="485811" y="1297646"/>
            <a:chExt cx="10588481" cy="814594"/>
          </a:xfrm>
        </p:grpSpPr>
        <p:sp>
          <p:nvSpPr>
            <p:cNvPr id="27" name="Text Placeholder 7">
              <a:extLst>
                <a:ext uri="{FF2B5EF4-FFF2-40B4-BE49-F238E27FC236}">
                  <a16:creationId xmlns:a16="http://schemas.microsoft.com/office/drawing/2014/main" xmlns="" id="{0D8C7FF5-7A20-FA0F-F4C3-E36FFA671412}"/>
                </a:ext>
              </a:extLst>
            </p:cNvPr>
            <p:cNvSpPr txBox="1">
              <a:spLocks/>
            </p:cNvSpPr>
            <p:nvPr/>
          </p:nvSpPr>
          <p:spPr>
            <a:xfrm>
              <a:off x="1477777" y="1495889"/>
              <a:ext cx="9596515"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r>
                <a:rPr lang="vi-VN" altLang="zh-CN" sz="2900" dirty="0">
                  <a:latin typeface="Calibri" panose="020F0502020204030204" pitchFamily="34" charset="0"/>
                  <a:cs typeface="Calibri" panose="020F0502020204030204" pitchFamily="34" charset="0"/>
                  <a:sym typeface="+mn-lt"/>
                </a:rPr>
                <a:t>Nhắc nhở bạn bè chi tiêu tiết kiệm.</a:t>
              </a: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pic>
          <p:nvPicPr>
            <p:cNvPr id="28" name="Hình ảnh 29">
              <a:extLst>
                <a:ext uri="{FF2B5EF4-FFF2-40B4-BE49-F238E27FC236}">
                  <a16:creationId xmlns:a16="http://schemas.microsoft.com/office/drawing/2014/main" xmlns="" id="{24BFF316-8418-AB4B-250C-66BBFD7706C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5811" y="1297646"/>
              <a:ext cx="991966" cy="814594"/>
            </a:xfrm>
            <a:prstGeom prst="rect">
              <a:avLst/>
            </a:prstGeom>
          </p:spPr>
        </p:pic>
      </p:grpSp>
    </p:spTree>
    <p:extLst>
      <p:ext uri="{BB962C8B-B14F-4D97-AF65-F5344CB8AC3E}">
        <p14:creationId xmlns:p14="http://schemas.microsoft.com/office/powerpoint/2010/main" val="2295640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2BFDF86-15BA-A2B9-7823-ED4E3897A775}"/>
              </a:ext>
            </a:extLst>
          </p:cNvPr>
          <p:cNvPicPr>
            <a:picLocks noChangeAspect="1"/>
          </p:cNvPicPr>
          <p:nvPr/>
        </p:nvPicPr>
        <p:blipFill>
          <a:blip r:embed="rId2"/>
          <a:stretch>
            <a:fillRect/>
          </a:stretch>
        </p:blipFill>
        <p:spPr>
          <a:xfrm>
            <a:off x="3935" y="0"/>
            <a:ext cx="12188065" cy="6859525"/>
          </a:xfrm>
          <a:prstGeom prst="rect">
            <a:avLst/>
          </a:prstGeom>
        </p:spPr>
      </p:pic>
      <p:pic>
        <p:nvPicPr>
          <p:cNvPr id="14" name="Picture 13" descr="A picture containing text, book, shelving, screenshot&#10;&#10;Description automatically generated">
            <a:extLst>
              <a:ext uri="{FF2B5EF4-FFF2-40B4-BE49-F238E27FC236}">
                <a16:creationId xmlns:a16="http://schemas.microsoft.com/office/drawing/2014/main" xmlns="" id="{A0906548-5D60-98FB-CFAD-014DEE5A398C}"/>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16" name="Picture 15" descr="A shelf with potted plants&#10;&#10;Description automatically generated with low confidence">
            <a:extLst>
              <a:ext uri="{FF2B5EF4-FFF2-40B4-BE49-F238E27FC236}">
                <a16:creationId xmlns:a16="http://schemas.microsoft.com/office/drawing/2014/main" xmlns="" id="{1D0421C6-15B6-6460-610C-B32E39794101}"/>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7" name="Graphic 16">
            <a:extLst>
              <a:ext uri="{FF2B5EF4-FFF2-40B4-BE49-F238E27FC236}">
                <a16:creationId xmlns:a16="http://schemas.microsoft.com/office/drawing/2014/main" xmlns="" id="{44B0217A-BE45-FDA2-DAF6-877E131F5BB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294587"/>
            <a:ext cx="11831216" cy="6475445"/>
          </a:xfrm>
          <a:prstGeom prst="roundRect">
            <a:avLst>
              <a:gd name="adj" fmla="val 13084"/>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D9FA8A1E-9C56-A258-8565-10AC2642B46B}"/>
              </a:ext>
            </a:extLst>
          </p:cNvPr>
          <p:cNvGrpSpPr/>
          <p:nvPr/>
        </p:nvGrpSpPr>
        <p:grpSpPr>
          <a:xfrm>
            <a:off x="4404903" y="886076"/>
            <a:ext cx="3400649" cy="1215257"/>
            <a:chOff x="1154759" y="542679"/>
            <a:chExt cx="3400649" cy="1215257"/>
          </a:xfrm>
        </p:grpSpPr>
        <p:sp>
          <p:nvSpPr>
            <p:cNvPr id="10" name="椭圆 31">
              <a:extLst>
                <a:ext uri="{FF2B5EF4-FFF2-40B4-BE49-F238E27FC236}">
                  <a16:creationId xmlns:a16="http://schemas.microsoft.com/office/drawing/2014/main" xmlns="" id="{65E3ECC7-D788-0BC3-14EA-113E70994A98}"/>
                </a:ext>
              </a:extLst>
            </p:cNvPr>
            <p:cNvSpPr/>
            <p:nvPr/>
          </p:nvSpPr>
          <p:spPr>
            <a:xfrm rot="10800000" flipH="1">
              <a:off x="1573762" y="542679"/>
              <a:ext cx="2793706" cy="110587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15" name="Hộp Văn bản 9">
              <a:extLst>
                <a:ext uri="{FF2B5EF4-FFF2-40B4-BE49-F238E27FC236}">
                  <a16:creationId xmlns:a16="http://schemas.microsoft.com/office/drawing/2014/main" xmlns="" id="{4249A2F0-73A6-71DF-176A-AA290878232A}"/>
                </a:ext>
              </a:extLst>
            </p:cNvPr>
            <p:cNvSpPr txBox="1"/>
            <p:nvPr/>
          </p:nvSpPr>
          <p:spPr>
            <a:xfrm flipH="1">
              <a:off x="1966305" y="772955"/>
              <a:ext cx="2589103" cy="707886"/>
            </a:xfrm>
            <a:prstGeom prst="rect">
              <a:avLst/>
            </a:prstGeom>
            <a:noFill/>
          </p:spPr>
          <p:txBody>
            <a:bodyPr wrap="square">
              <a:spAutoFit/>
            </a:bodyPr>
            <a:lstStyle/>
            <a:p>
              <a:pPr algn="just"/>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KẾT LUẬN</a:t>
              </a:r>
            </a:p>
          </p:txBody>
        </p:sp>
        <p:pic>
          <p:nvPicPr>
            <p:cNvPr id="4" name="Hình ảnh 29">
              <a:extLst>
                <a:ext uri="{FF2B5EF4-FFF2-40B4-BE49-F238E27FC236}">
                  <a16:creationId xmlns:a16="http://schemas.microsoft.com/office/drawing/2014/main" xmlns="" id="{99BB52AD-0017-EB57-3A5C-5943A5399C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4759" y="921372"/>
              <a:ext cx="1018720" cy="836564"/>
            </a:xfrm>
            <a:prstGeom prst="rect">
              <a:avLst/>
            </a:prstGeom>
          </p:spPr>
        </p:pic>
      </p:grpSp>
      <p:pic>
        <p:nvPicPr>
          <p:cNvPr id="12" name="Picture 11" descr="A cartoon of a child holding a book&#10;&#10;Description automatically generated with medium confidence">
            <a:extLst>
              <a:ext uri="{FF2B5EF4-FFF2-40B4-BE49-F238E27FC236}">
                <a16:creationId xmlns:a16="http://schemas.microsoft.com/office/drawing/2014/main" xmlns="" id="{8BCCE1BB-847F-A2D8-53BE-D75A8B3911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54" y="1752709"/>
            <a:ext cx="4869280" cy="4836710"/>
          </a:xfrm>
          <a:prstGeom prst="rect">
            <a:avLst/>
          </a:prstGeom>
        </p:spPr>
      </p:pic>
      <p:grpSp>
        <p:nvGrpSpPr>
          <p:cNvPr id="11" name="Group 10">
            <a:extLst>
              <a:ext uri="{FF2B5EF4-FFF2-40B4-BE49-F238E27FC236}">
                <a16:creationId xmlns:a16="http://schemas.microsoft.com/office/drawing/2014/main" xmlns="" id="{373DC004-D5BB-BC2D-084F-25E001CAC4FA}"/>
              </a:ext>
            </a:extLst>
          </p:cNvPr>
          <p:cNvGrpSpPr/>
          <p:nvPr/>
        </p:nvGrpSpPr>
        <p:grpSpPr>
          <a:xfrm>
            <a:off x="4126549" y="1752709"/>
            <a:ext cx="7735553" cy="3729107"/>
            <a:chOff x="4372208" y="1088553"/>
            <a:chExt cx="7735553" cy="3729107"/>
          </a:xfrm>
        </p:grpSpPr>
        <p:sp>
          <p:nvSpPr>
            <p:cNvPr id="3" name="Rectangle: Rounded Corners 2">
              <a:extLst>
                <a:ext uri="{FF2B5EF4-FFF2-40B4-BE49-F238E27FC236}">
                  <a16:creationId xmlns:a16="http://schemas.microsoft.com/office/drawing/2014/main" xmlns="" id="{FE0DE44D-D924-B8DD-569B-CE0E5AF4B600}"/>
                </a:ext>
              </a:extLst>
            </p:cNvPr>
            <p:cNvSpPr/>
            <p:nvPr/>
          </p:nvSpPr>
          <p:spPr>
            <a:xfrm>
              <a:off x="4372208" y="2166238"/>
              <a:ext cx="6848231" cy="2651422"/>
            </a:xfrm>
            <a:custGeom>
              <a:avLst/>
              <a:gdLst>
                <a:gd name="connsiteX0" fmla="*/ 0 w 6848231"/>
                <a:gd name="connsiteY0" fmla="*/ 308493 h 2651422"/>
                <a:gd name="connsiteX1" fmla="*/ 308493 w 6848231"/>
                <a:gd name="connsiteY1" fmla="*/ 0 h 2651422"/>
                <a:gd name="connsiteX2" fmla="*/ 6539738 w 6848231"/>
                <a:gd name="connsiteY2" fmla="*/ 0 h 2651422"/>
                <a:gd name="connsiteX3" fmla="*/ 6848231 w 6848231"/>
                <a:gd name="connsiteY3" fmla="*/ 308493 h 2651422"/>
                <a:gd name="connsiteX4" fmla="*/ 6848231 w 6848231"/>
                <a:gd name="connsiteY4" fmla="*/ 2342929 h 2651422"/>
                <a:gd name="connsiteX5" fmla="*/ 6539738 w 6848231"/>
                <a:gd name="connsiteY5" fmla="*/ 2651422 h 2651422"/>
                <a:gd name="connsiteX6" fmla="*/ 308493 w 6848231"/>
                <a:gd name="connsiteY6" fmla="*/ 2651422 h 2651422"/>
                <a:gd name="connsiteX7" fmla="*/ 0 w 6848231"/>
                <a:gd name="connsiteY7" fmla="*/ 2342929 h 2651422"/>
                <a:gd name="connsiteX8" fmla="*/ 0 w 6848231"/>
                <a:gd name="connsiteY8" fmla="*/ 308493 h 265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8231" h="2651422" fill="none" extrusionOk="0">
                  <a:moveTo>
                    <a:pt x="0" y="308493"/>
                  </a:moveTo>
                  <a:cubicBezTo>
                    <a:pt x="1255" y="172092"/>
                    <a:pt x="147642" y="15986"/>
                    <a:pt x="308493" y="0"/>
                  </a:cubicBezTo>
                  <a:cubicBezTo>
                    <a:pt x="2671833" y="72427"/>
                    <a:pt x="3672047" y="61419"/>
                    <a:pt x="6539738" y="0"/>
                  </a:cubicBezTo>
                  <a:cubicBezTo>
                    <a:pt x="6707205" y="-20027"/>
                    <a:pt x="6821412" y="130005"/>
                    <a:pt x="6848231" y="308493"/>
                  </a:cubicBezTo>
                  <a:cubicBezTo>
                    <a:pt x="6949107" y="518056"/>
                    <a:pt x="6740918" y="1650314"/>
                    <a:pt x="6848231" y="2342929"/>
                  </a:cubicBezTo>
                  <a:cubicBezTo>
                    <a:pt x="6854483" y="2481574"/>
                    <a:pt x="6689062" y="2627822"/>
                    <a:pt x="6539738" y="2651422"/>
                  </a:cubicBezTo>
                  <a:cubicBezTo>
                    <a:pt x="5322909" y="2681249"/>
                    <a:pt x="1385678" y="2572116"/>
                    <a:pt x="308493" y="2651422"/>
                  </a:cubicBezTo>
                  <a:cubicBezTo>
                    <a:pt x="165849" y="2648287"/>
                    <a:pt x="-27703" y="2518783"/>
                    <a:pt x="0" y="2342929"/>
                  </a:cubicBezTo>
                  <a:cubicBezTo>
                    <a:pt x="50037" y="1716193"/>
                    <a:pt x="770" y="1264808"/>
                    <a:pt x="0" y="308493"/>
                  </a:cubicBezTo>
                  <a:close/>
                </a:path>
                <a:path w="6848231" h="2651422" stroke="0" extrusionOk="0">
                  <a:moveTo>
                    <a:pt x="0" y="308493"/>
                  </a:moveTo>
                  <a:cubicBezTo>
                    <a:pt x="20689" y="143756"/>
                    <a:pt x="142932" y="10031"/>
                    <a:pt x="308493" y="0"/>
                  </a:cubicBezTo>
                  <a:cubicBezTo>
                    <a:pt x="1768347" y="123000"/>
                    <a:pt x="4448246" y="-96860"/>
                    <a:pt x="6539738" y="0"/>
                  </a:cubicBezTo>
                  <a:cubicBezTo>
                    <a:pt x="6698398" y="-8929"/>
                    <a:pt x="6862871" y="108603"/>
                    <a:pt x="6848231" y="308493"/>
                  </a:cubicBezTo>
                  <a:cubicBezTo>
                    <a:pt x="6851404" y="1108112"/>
                    <a:pt x="6942498" y="1773636"/>
                    <a:pt x="6848231" y="2342929"/>
                  </a:cubicBezTo>
                  <a:cubicBezTo>
                    <a:pt x="6838629" y="2516784"/>
                    <a:pt x="6691257" y="2648336"/>
                    <a:pt x="6539738" y="2651422"/>
                  </a:cubicBezTo>
                  <a:cubicBezTo>
                    <a:pt x="4014026" y="2490715"/>
                    <a:pt x="1405070" y="2691089"/>
                    <a:pt x="308493" y="2651422"/>
                  </a:cubicBezTo>
                  <a:cubicBezTo>
                    <a:pt x="107696" y="2645278"/>
                    <a:pt x="-28729" y="2500290"/>
                    <a:pt x="0" y="2342929"/>
                  </a:cubicBezTo>
                  <a:cubicBezTo>
                    <a:pt x="32216" y="2127737"/>
                    <a:pt x="57206" y="1147419"/>
                    <a:pt x="0" y="308493"/>
                  </a:cubicBezTo>
                  <a:close/>
                </a:path>
              </a:pathLst>
            </a:custGeom>
            <a:solidFill>
              <a:srgbClr val="FFFFCC"/>
            </a:solidFill>
            <a:ln w="57150">
              <a:solidFill>
                <a:srgbClr val="002060"/>
              </a:solidFill>
              <a:extLst>
                <a:ext uri="{C807C97D-BFC1-408E-A445-0C87EB9F89A2}">
                  <ask:lineSketchStyleProps xmlns:ask="http://schemas.microsoft.com/office/drawing/2018/sketchyshapes" xmln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Các em cần nhắc nhở bản thân, người thân, bạn bè chi tiêu một cách tiết kiệm.</a:t>
              </a:r>
              <a:endPar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Hình ảnh 12" descr="Ảnh có chứa đồ họa véc-tơ&#10;&#10;Mô tả được tạo tự động">
              <a:extLst>
                <a:ext uri="{FF2B5EF4-FFF2-40B4-BE49-F238E27FC236}">
                  <a16:creationId xmlns:a16="http://schemas.microsoft.com/office/drawing/2014/main" xmlns="" id="{8F4C1386-826E-43B2-9063-D1954644F6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71713" y="1088553"/>
              <a:ext cx="2036048" cy="2036048"/>
            </a:xfrm>
            <a:prstGeom prst="rect">
              <a:avLst/>
            </a:prstGeom>
          </p:spPr>
        </p:pic>
      </p:grpSp>
    </p:spTree>
    <p:extLst>
      <p:ext uri="{BB962C8B-B14F-4D97-AF65-F5344CB8AC3E}">
        <p14:creationId xmlns:p14="http://schemas.microsoft.com/office/powerpoint/2010/main" val="1451551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6FF6F02B-1A06-2738-67E1-E5B7058D1632}"/>
              </a:ext>
            </a:extLst>
          </p:cNvPr>
          <p:cNvPicPr>
            <a:picLocks noChangeAspect="1"/>
          </p:cNvPicPr>
          <p:nvPr/>
        </p:nvPicPr>
        <p:blipFill>
          <a:blip r:embed="rId3"/>
          <a:stretch>
            <a:fillRect/>
          </a:stretch>
        </p:blipFill>
        <p:spPr>
          <a:xfrm>
            <a:off x="2594774" y="162362"/>
            <a:ext cx="7215223" cy="4035563"/>
          </a:xfrm>
          <a:prstGeom prst="rect">
            <a:avLst/>
          </a:prstGeom>
        </p:spPr>
      </p:pic>
      <p:sp>
        <p:nvSpPr>
          <p:cNvPr id="7" name="TextBox 6">
            <a:extLst>
              <a:ext uri="{FF2B5EF4-FFF2-40B4-BE49-F238E27FC236}">
                <a16:creationId xmlns:a16="http://schemas.microsoft.com/office/drawing/2014/main" xmlns="" id="{9E084941-1EF0-B749-9A29-406574198209}"/>
              </a:ext>
            </a:extLst>
          </p:cNvPr>
          <p:cNvSpPr txBox="1"/>
          <p:nvPr/>
        </p:nvSpPr>
        <p:spPr>
          <a:xfrm>
            <a:off x="2617352" y="1533647"/>
            <a:ext cx="7215223" cy="1569660"/>
          </a:xfrm>
          <a:prstGeom prst="rect">
            <a:avLst/>
          </a:prstGeom>
          <a:noFill/>
        </p:spPr>
        <p:txBody>
          <a:bodyPr wrap="square" rtlCol="0">
            <a:spAutoFit/>
          </a:bodyPr>
          <a:lstStyle/>
          <a:p>
            <a:pPr algn="ctr"/>
            <a:r>
              <a:rPr lang="vi-VN" sz="4700" dirty="0">
                <a:ln w="19050">
                  <a:solidFill>
                    <a:srgbClr val="002060"/>
                  </a:solidFill>
                </a:ln>
                <a:solidFill>
                  <a:srgbClr val="99CCFF"/>
                </a:solidFill>
                <a:latin typeface="iCiel Pony" panose="02000000000000000000" pitchFamily="2" charset="0"/>
              </a:rPr>
              <a:t>Đ</a:t>
            </a:r>
            <a:r>
              <a:rPr lang="vi-VN" sz="4700" dirty="0">
                <a:ln w="19050">
                  <a:solidFill>
                    <a:srgbClr val="002060"/>
                  </a:solidFill>
                </a:ln>
                <a:solidFill>
                  <a:srgbClr val="FFFFCC"/>
                </a:solidFill>
                <a:latin typeface="iCiel Pony" panose="02000000000000000000" pitchFamily="2" charset="0"/>
              </a:rPr>
              <a:t>Ư</a:t>
            </a:r>
            <a:r>
              <a:rPr lang="vi-VN" sz="4700" dirty="0">
                <a:ln w="19050">
                  <a:solidFill>
                    <a:srgbClr val="002060"/>
                  </a:solidFill>
                </a:ln>
                <a:solidFill>
                  <a:srgbClr val="FF9999"/>
                </a:solidFill>
                <a:latin typeface="iCiel Pony" panose="02000000000000000000" pitchFamily="2" charset="0"/>
              </a:rPr>
              <a:t>A</a:t>
            </a:r>
            <a:r>
              <a:rPr lang="vi-VN" sz="4700" dirty="0">
                <a:ln w="19050">
                  <a:solidFill>
                    <a:srgbClr val="002060"/>
                  </a:solidFill>
                </a:ln>
                <a:solidFill>
                  <a:srgbClr val="FF5050"/>
                </a:solidFill>
                <a:latin typeface="iCiel Pony" panose="02000000000000000000" pitchFamily="2" charset="0"/>
              </a:rPr>
              <a:t> </a:t>
            </a:r>
            <a:r>
              <a:rPr lang="vi-VN" sz="4700" dirty="0">
                <a:ln w="19050">
                  <a:solidFill>
                    <a:srgbClr val="002060"/>
                  </a:solidFill>
                </a:ln>
                <a:solidFill>
                  <a:srgbClr val="CCCCFF"/>
                </a:solidFill>
                <a:latin typeface="iCiel Pony" panose="02000000000000000000" pitchFamily="2" charset="0"/>
              </a:rPr>
              <a:t>R</a:t>
            </a:r>
            <a:r>
              <a:rPr lang="vi-VN" sz="4700" dirty="0">
                <a:ln w="19050">
                  <a:solidFill>
                    <a:srgbClr val="002060"/>
                  </a:solidFill>
                </a:ln>
                <a:solidFill>
                  <a:srgbClr val="99FF99"/>
                </a:solidFill>
                <a:latin typeface="iCiel Pony" panose="02000000000000000000" pitchFamily="2" charset="0"/>
              </a:rPr>
              <a:t>A</a:t>
            </a:r>
            <a:r>
              <a:rPr lang="vi-VN" sz="4700" dirty="0">
                <a:ln w="19050">
                  <a:solidFill>
                    <a:srgbClr val="002060"/>
                  </a:solidFill>
                </a:ln>
                <a:solidFill>
                  <a:srgbClr val="FF5050"/>
                </a:solidFill>
                <a:latin typeface="iCiel Pony" panose="02000000000000000000" pitchFamily="2" charset="0"/>
              </a:rPr>
              <a:t> </a:t>
            </a:r>
            <a:r>
              <a:rPr lang="vi-VN" sz="4700" dirty="0">
                <a:ln w="19050">
                  <a:solidFill>
                    <a:srgbClr val="002060"/>
                  </a:solidFill>
                </a:ln>
                <a:solidFill>
                  <a:srgbClr val="FF99FF"/>
                </a:solidFill>
                <a:latin typeface="iCiel Pony" panose="02000000000000000000" pitchFamily="2" charset="0"/>
              </a:rPr>
              <a:t>L</a:t>
            </a:r>
            <a:r>
              <a:rPr lang="vi-VN" sz="4700" dirty="0">
                <a:ln w="19050">
                  <a:solidFill>
                    <a:srgbClr val="002060"/>
                  </a:solidFill>
                </a:ln>
                <a:solidFill>
                  <a:srgbClr val="99FFCC"/>
                </a:solidFill>
                <a:latin typeface="iCiel Pony" panose="02000000000000000000" pitchFamily="2" charset="0"/>
              </a:rPr>
              <a:t>Ờ</a:t>
            </a:r>
            <a:r>
              <a:rPr lang="vi-VN" sz="4700" dirty="0">
                <a:ln w="19050">
                  <a:solidFill>
                    <a:srgbClr val="002060"/>
                  </a:solidFill>
                </a:ln>
                <a:solidFill>
                  <a:srgbClr val="FFCC99"/>
                </a:solidFill>
                <a:latin typeface="iCiel Pony" panose="02000000000000000000" pitchFamily="2" charset="0"/>
              </a:rPr>
              <a:t>I</a:t>
            </a:r>
            <a:r>
              <a:rPr lang="vi-VN" sz="4700" dirty="0">
                <a:ln w="19050">
                  <a:solidFill>
                    <a:srgbClr val="002060"/>
                  </a:solidFill>
                </a:ln>
                <a:solidFill>
                  <a:srgbClr val="FF5050"/>
                </a:solidFill>
                <a:latin typeface="iCiel Pony" panose="02000000000000000000" pitchFamily="2" charset="0"/>
              </a:rPr>
              <a:t> </a:t>
            </a:r>
            <a:r>
              <a:rPr lang="vi-VN" sz="4700" dirty="0">
                <a:ln w="19050">
                  <a:solidFill>
                    <a:srgbClr val="002060"/>
                  </a:solidFill>
                </a:ln>
                <a:solidFill>
                  <a:srgbClr val="99CCFF"/>
                </a:solidFill>
                <a:latin typeface="iCiel Pony" panose="02000000000000000000" pitchFamily="2" charset="0"/>
              </a:rPr>
              <a:t>K</a:t>
            </a:r>
            <a:r>
              <a:rPr lang="vi-VN" sz="4700" dirty="0">
                <a:ln w="19050">
                  <a:solidFill>
                    <a:srgbClr val="002060"/>
                  </a:solidFill>
                </a:ln>
                <a:solidFill>
                  <a:srgbClr val="FFFFCC"/>
                </a:solidFill>
                <a:latin typeface="iCiel Pony" panose="02000000000000000000" pitchFamily="2" charset="0"/>
              </a:rPr>
              <a:t>H</a:t>
            </a:r>
            <a:r>
              <a:rPr lang="vi-VN" sz="4700" dirty="0">
                <a:ln w="19050">
                  <a:solidFill>
                    <a:srgbClr val="002060"/>
                  </a:solidFill>
                </a:ln>
                <a:solidFill>
                  <a:srgbClr val="FF9999"/>
                </a:solidFill>
                <a:latin typeface="iCiel Pony" panose="02000000000000000000" pitchFamily="2" charset="0"/>
              </a:rPr>
              <a:t>U</a:t>
            </a:r>
            <a:r>
              <a:rPr lang="vi-VN" sz="4700" dirty="0">
                <a:ln w="19050">
                  <a:solidFill>
                    <a:srgbClr val="002060"/>
                  </a:solidFill>
                </a:ln>
                <a:solidFill>
                  <a:srgbClr val="CCCCFF"/>
                </a:solidFill>
                <a:latin typeface="iCiel Pony" panose="02000000000000000000" pitchFamily="2" charset="0"/>
              </a:rPr>
              <a:t>Y</a:t>
            </a:r>
            <a:r>
              <a:rPr lang="vi-VN" sz="4700" dirty="0">
                <a:ln w="19050">
                  <a:solidFill>
                    <a:srgbClr val="002060"/>
                  </a:solidFill>
                </a:ln>
                <a:solidFill>
                  <a:srgbClr val="99FF99"/>
                </a:solidFill>
                <a:latin typeface="iCiel Pony" panose="02000000000000000000" pitchFamily="2" charset="0"/>
              </a:rPr>
              <a:t>Ê</a:t>
            </a:r>
            <a:r>
              <a:rPr lang="vi-VN" sz="4700" dirty="0">
                <a:ln w="19050">
                  <a:solidFill>
                    <a:srgbClr val="002060"/>
                  </a:solidFill>
                </a:ln>
                <a:solidFill>
                  <a:srgbClr val="FF99FF"/>
                </a:solidFill>
                <a:latin typeface="iCiel Pony" panose="02000000000000000000" pitchFamily="2" charset="0"/>
              </a:rPr>
              <a:t>N</a:t>
            </a:r>
            <a:r>
              <a:rPr lang="vi-VN" sz="4700" dirty="0">
                <a:ln w="19050">
                  <a:solidFill>
                    <a:srgbClr val="002060"/>
                  </a:solidFill>
                </a:ln>
                <a:solidFill>
                  <a:srgbClr val="FF5050"/>
                </a:solidFill>
                <a:latin typeface="iCiel Pony" panose="02000000000000000000" pitchFamily="2" charset="0"/>
              </a:rPr>
              <a:t> </a:t>
            </a:r>
            <a:r>
              <a:rPr lang="vi-VN" sz="4700" dirty="0">
                <a:ln w="19050">
                  <a:solidFill>
                    <a:srgbClr val="002060"/>
                  </a:solidFill>
                </a:ln>
                <a:solidFill>
                  <a:srgbClr val="99FFCC"/>
                </a:solidFill>
                <a:latin typeface="iCiel Pony" panose="02000000000000000000" pitchFamily="2" charset="0"/>
              </a:rPr>
              <a:t>T</a:t>
            </a:r>
            <a:r>
              <a:rPr lang="vi-VN" sz="4700" dirty="0">
                <a:ln w="19050">
                  <a:solidFill>
                    <a:srgbClr val="002060"/>
                  </a:solidFill>
                </a:ln>
                <a:solidFill>
                  <a:srgbClr val="FFCC99"/>
                </a:solidFill>
                <a:latin typeface="iCiel Pony" panose="02000000000000000000" pitchFamily="2" charset="0"/>
              </a:rPr>
              <a:t>R</a:t>
            </a:r>
            <a:r>
              <a:rPr lang="vi-VN" sz="4700" dirty="0">
                <a:ln w="19050">
                  <a:solidFill>
                    <a:srgbClr val="002060"/>
                  </a:solidFill>
                </a:ln>
                <a:solidFill>
                  <a:srgbClr val="99CCFF"/>
                </a:solidFill>
                <a:latin typeface="iCiel Pony" panose="02000000000000000000" pitchFamily="2" charset="0"/>
              </a:rPr>
              <a:t>O</a:t>
            </a:r>
            <a:r>
              <a:rPr lang="vi-VN" sz="4700" dirty="0">
                <a:ln w="19050">
                  <a:solidFill>
                    <a:srgbClr val="002060"/>
                  </a:solidFill>
                </a:ln>
                <a:solidFill>
                  <a:srgbClr val="FFFFCC"/>
                </a:solidFill>
                <a:latin typeface="iCiel Pony" panose="02000000000000000000" pitchFamily="2" charset="0"/>
              </a:rPr>
              <a:t>N</a:t>
            </a:r>
            <a:r>
              <a:rPr lang="vi-VN" sz="4700" dirty="0">
                <a:ln w="19050">
                  <a:solidFill>
                    <a:srgbClr val="002060"/>
                  </a:solidFill>
                </a:ln>
                <a:solidFill>
                  <a:srgbClr val="FF9999"/>
                </a:solidFill>
                <a:latin typeface="iCiel Pony" panose="02000000000000000000" pitchFamily="2" charset="0"/>
              </a:rPr>
              <a:t>G</a:t>
            </a:r>
            <a:r>
              <a:rPr lang="vi-VN" sz="4700" dirty="0">
                <a:ln w="19050">
                  <a:solidFill>
                    <a:srgbClr val="002060"/>
                  </a:solidFill>
                </a:ln>
                <a:solidFill>
                  <a:srgbClr val="FF5050"/>
                </a:solidFill>
                <a:latin typeface="iCiel Pony" panose="02000000000000000000" pitchFamily="2" charset="0"/>
              </a:rPr>
              <a:t> </a:t>
            </a:r>
            <a:r>
              <a:rPr lang="vi-VN" sz="4700" dirty="0">
                <a:ln w="19050">
                  <a:solidFill>
                    <a:srgbClr val="002060"/>
                  </a:solidFill>
                </a:ln>
                <a:solidFill>
                  <a:srgbClr val="CCCCFF"/>
                </a:solidFill>
                <a:latin typeface="iCiel Pony" panose="02000000000000000000" pitchFamily="2" charset="0"/>
              </a:rPr>
              <a:t>C</a:t>
            </a:r>
            <a:r>
              <a:rPr lang="vi-VN" sz="4700" dirty="0">
                <a:ln w="19050">
                  <a:solidFill>
                    <a:srgbClr val="002060"/>
                  </a:solidFill>
                </a:ln>
                <a:solidFill>
                  <a:srgbClr val="99FF99"/>
                </a:solidFill>
                <a:latin typeface="iCiel Pony" panose="02000000000000000000" pitchFamily="2" charset="0"/>
              </a:rPr>
              <a:t>Á</a:t>
            </a:r>
            <a:r>
              <a:rPr lang="vi-VN" sz="4700" dirty="0">
                <a:ln w="19050">
                  <a:solidFill>
                    <a:srgbClr val="002060"/>
                  </a:solidFill>
                </a:ln>
                <a:solidFill>
                  <a:srgbClr val="FF99FF"/>
                </a:solidFill>
                <a:latin typeface="iCiel Pony" panose="02000000000000000000" pitchFamily="2" charset="0"/>
              </a:rPr>
              <a:t>C</a:t>
            </a:r>
            <a:r>
              <a:rPr lang="vi-VN" sz="4700" dirty="0">
                <a:ln w="19050">
                  <a:solidFill>
                    <a:srgbClr val="002060"/>
                  </a:solidFill>
                </a:ln>
                <a:solidFill>
                  <a:srgbClr val="FF5050"/>
                </a:solidFill>
                <a:latin typeface="iCiel Pony" panose="02000000000000000000" pitchFamily="2" charset="0"/>
              </a:rPr>
              <a:t> </a:t>
            </a:r>
            <a:r>
              <a:rPr lang="vi-VN" sz="4700" dirty="0">
                <a:ln w="19050">
                  <a:solidFill>
                    <a:srgbClr val="002060"/>
                  </a:solidFill>
                </a:ln>
                <a:solidFill>
                  <a:srgbClr val="99FFCC"/>
                </a:solidFill>
                <a:latin typeface="iCiel Pony" panose="02000000000000000000" pitchFamily="2" charset="0"/>
              </a:rPr>
              <a:t>T</a:t>
            </a:r>
            <a:r>
              <a:rPr lang="vi-VN" sz="4700" dirty="0">
                <a:ln w="19050">
                  <a:solidFill>
                    <a:srgbClr val="002060"/>
                  </a:solidFill>
                </a:ln>
                <a:solidFill>
                  <a:srgbClr val="FFCC99"/>
                </a:solidFill>
                <a:latin typeface="iCiel Pony" panose="02000000000000000000" pitchFamily="2" charset="0"/>
              </a:rPr>
              <a:t>Ì</a:t>
            </a:r>
            <a:r>
              <a:rPr lang="vi-VN" sz="4700" dirty="0">
                <a:ln w="19050">
                  <a:solidFill>
                    <a:srgbClr val="002060"/>
                  </a:solidFill>
                </a:ln>
                <a:solidFill>
                  <a:srgbClr val="99CCFF"/>
                </a:solidFill>
                <a:latin typeface="iCiel Pony" panose="02000000000000000000" pitchFamily="2" charset="0"/>
              </a:rPr>
              <a:t>N</a:t>
            </a:r>
            <a:r>
              <a:rPr lang="vi-VN" sz="4700" dirty="0">
                <a:ln w="19050">
                  <a:solidFill>
                    <a:srgbClr val="002060"/>
                  </a:solidFill>
                </a:ln>
                <a:solidFill>
                  <a:srgbClr val="FFFFCC"/>
                </a:solidFill>
                <a:latin typeface="iCiel Pony" panose="02000000000000000000" pitchFamily="2" charset="0"/>
              </a:rPr>
              <a:t>H</a:t>
            </a:r>
            <a:r>
              <a:rPr lang="vi-VN" sz="4700" dirty="0">
                <a:ln w="19050">
                  <a:solidFill>
                    <a:srgbClr val="002060"/>
                  </a:solidFill>
                </a:ln>
                <a:solidFill>
                  <a:srgbClr val="FF9999"/>
                </a:solidFill>
                <a:latin typeface="iCiel Pony" panose="02000000000000000000" pitchFamily="2" charset="0"/>
              </a:rPr>
              <a:t> </a:t>
            </a:r>
            <a:r>
              <a:rPr lang="vi-VN" sz="4700" dirty="0">
                <a:ln w="19050">
                  <a:solidFill>
                    <a:srgbClr val="002060"/>
                  </a:solidFill>
                </a:ln>
                <a:solidFill>
                  <a:srgbClr val="CCCCFF"/>
                </a:solidFill>
                <a:latin typeface="iCiel Pony" panose="02000000000000000000" pitchFamily="2" charset="0"/>
              </a:rPr>
              <a:t>H</a:t>
            </a:r>
            <a:r>
              <a:rPr lang="vi-VN" sz="4700" dirty="0">
                <a:ln w="19050">
                  <a:solidFill>
                    <a:srgbClr val="002060"/>
                  </a:solidFill>
                </a:ln>
                <a:solidFill>
                  <a:srgbClr val="99FF99"/>
                </a:solidFill>
                <a:latin typeface="iCiel Pony" panose="02000000000000000000" pitchFamily="2" charset="0"/>
              </a:rPr>
              <a:t>U</a:t>
            </a:r>
            <a:r>
              <a:rPr lang="vi-VN" sz="4700" dirty="0">
                <a:ln w="19050">
                  <a:solidFill>
                    <a:srgbClr val="002060"/>
                  </a:solidFill>
                </a:ln>
                <a:solidFill>
                  <a:srgbClr val="FF9999"/>
                </a:solidFill>
                <a:latin typeface="iCiel Pony" panose="02000000000000000000" pitchFamily="2" charset="0"/>
              </a:rPr>
              <a:t>Ố</a:t>
            </a:r>
            <a:r>
              <a:rPr lang="vi-VN" sz="4700" dirty="0">
                <a:ln w="19050">
                  <a:solidFill>
                    <a:srgbClr val="002060"/>
                  </a:solidFill>
                </a:ln>
                <a:solidFill>
                  <a:srgbClr val="FF99FF"/>
                </a:solidFill>
                <a:latin typeface="iCiel Pony" panose="02000000000000000000" pitchFamily="2" charset="0"/>
              </a:rPr>
              <a:t>N</a:t>
            </a:r>
            <a:r>
              <a:rPr lang="vi-VN" sz="4700" dirty="0">
                <a:ln w="19050">
                  <a:solidFill>
                    <a:srgbClr val="002060"/>
                  </a:solidFill>
                </a:ln>
                <a:solidFill>
                  <a:srgbClr val="99FFCC"/>
                </a:solidFill>
                <a:latin typeface="iCiel Pony" panose="02000000000000000000" pitchFamily="2" charset="0"/>
              </a:rPr>
              <a:t>G</a:t>
            </a:r>
            <a:endParaRPr lang="en-US" sz="4700" dirty="0">
              <a:ln w="19050">
                <a:solidFill>
                  <a:srgbClr val="002060"/>
                </a:solidFill>
              </a:ln>
              <a:solidFill>
                <a:srgbClr val="99FFCC"/>
              </a:solidFill>
              <a:latin typeface="iCiel Pony" panose="02000000000000000000" pitchFamily="2" charset="0"/>
            </a:endParaRPr>
          </a:p>
        </p:txBody>
      </p:sp>
      <p:pic>
        <p:nvPicPr>
          <p:cNvPr id="10" name="Picture 9" descr="A cartoon of a child holding a book&#10;&#10;Description automatically generated with medium confidence">
            <a:extLst>
              <a:ext uri="{FF2B5EF4-FFF2-40B4-BE49-F238E27FC236}">
                <a16:creationId xmlns:a16="http://schemas.microsoft.com/office/drawing/2014/main" xmlns="" id="{61E449EB-862D-AA4F-4D2B-B6F0AEB4A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93" y="2781290"/>
            <a:ext cx="4104162" cy="4076710"/>
          </a:xfrm>
          <a:prstGeom prst="rect">
            <a:avLst/>
          </a:prstGeom>
        </p:spPr>
      </p:pic>
      <p:grpSp>
        <p:nvGrpSpPr>
          <p:cNvPr id="4" name="Group 3">
            <a:extLst>
              <a:ext uri="{FF2B5EF4-FFF2-40B4-BE49-F238E27FC236}">
                <a16:creationId xmlns:a16="http://schemas.microsoft.com/office/drawing/2014/main" xmlns="" id="{8F99FA75-0B31-9230-87FE-2CD077364B8D}"/>
              </a:ext>
            </a:extLst>
          </p:cNvPr>
          <p:cNvGrpSpPr/>
          <p:nvPr/>
        </p:nvGrpSpPr>
        <p:grpSpPr>
          <a:xfrm>
            <a:off x="3565071" y="415311"/>
            <a:ext cx="5620875" cy="955974"/>
            <a:chOff x="3565071" y="415311"/>
            <a:chExt cx="5620875" cy="955974"/>
          </a:xfrm>
        </p:grpSpPr>
        <p:sp>
          <p:nvSpPr>
            <p:cNvPr id="8" name="TextBox 7">
              <a:extLst>
                <a:ext uri="{FF2B5EF4-FFF2-40B4-BE49-F238E27FC236}">
                  <a16:creationId xmlns:a16="http://schemas.microsoft.com/office/drawing/2014/main" xmlns="" id="{5C12C857-E22C-AE4D-ADB3-3DFB5DA5D549}"/>
                </a:ext>
              </a:extLst>
            </p:cNvPr>
            <p:cNvSpPr txBox="1"/>
            <p:nvPr/>
          </p:nvSpPr>
          <p:spPr>
            <a:xfrm>
              <a:off x="3565071" y="447955"/>
              <a:ext cx="5620875" cy="923330"/>
            </a:xfrm>
            <a:prstGeom prst="rect">
              <a:avLst/>
            </a:prstGeom>
            <a:noFill/>
            <a:effectLst>
              <a:glow rad="228600">
                <a:schemeClr val="accent3">
                  <a:satMod val="175000"/>
                  <a:alpha val="40000"/>
                </a:schemeClr>
              </a:glow>
            </a:effectLst>
          </p:spPr>
          <p:txBody>
            <a:bodyPr wrap="square" rtlCol="0">
              <a:spAutoFit/>
            </a:bodyPr>
            <a:lstStyle/>
            <a:p>
              <a:pPr algn="ctr"/>
              <a:r>
                <a:rPr lang="vi-VN" sz="54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ĐỘNG 7</a:t>
              </a:r>
              <a:endParaRPr lang="en-US" sz="72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sp>
          <p:nvSpPr>
            <p:cNvPr id="9" name="TextBox 8">
              <a:extLst>
                <a:ext uri="{FF2B5EF4-FFF2-40B4-BE49-F238E27FC236}">
                  <a16:creationId xmlns:a16="http://schemas.microsoft.com/office/drawing/2014/main" xmlns="" id="{50572B58-0CC7-B2DC-8C74-28CD7854156C}"/>
                </a:ext>
              </a:extLst>
            </p:cNvPr>
            <p:cNvSpPr txBox="1"/>
            <p:nvPr/>
          </p:nvSpPr>
          <p:spPr>
            <a:xfrm>
              <a:off x="3580057" y="415311"/>
              <a:ext cx="5605889" cy="923330"/>
            </a:xfrm>
            <a:prstGeom prst="rect">
              <a:avLst/>
            </a:prstGeom>
            <a:noFill/>
            <a:effectLst>
              <a:glow rad="228600">
                <a:schemeClr val="accent3">
                  <a:satMod val="175000"/>
                  <a:alpha val="40000"/>
                </a:schemeClr>
              </a:glow>
            </a:effectLst>
          </p:spPr>
          <p:txBody>
            <a:bodyPr wrap="square" rtlCol="0">
              <a:spAutoFit/>
            </a:bodyPr>
            <a:lstStyle/>
            <a:p>
              <a:pPr algn="ctr"/>
              <a:r>
                <a:rPr lang="vi-VN" sz="54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ĐỘNG 7</a:t>
              </a:r>
              <a:endParaRPr lang="en-US" sz="72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905618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34" presetClass="emph" presetSubtype="0" fill="hold" grpId="1" nodeType="afterEffect">
                                  <p:stCondLst>
                                    <p:cond delay="0"/>
                                  </p:stCondLst>
                                  <p:iterate type="lt">
                                    <p:tmPct val="10000"/>
                                  </p:iterate>
                                  <p:childTnLst>
                                    <p:animMotion origin="layout" path="M 3.125E-6 -2.96296E-6 L 3.125E-6 -0.07222 " pathEditMode="relative" rAng="0" ptsTypes="AA">
                                      <p:cBhvr>
                                        <p:cTn id="15" dur="250" accel="50000" decel="50000" autoRev="1" fill="hold">
                                          <p:stCondLst>
                                            <p:cond delay="0"/>
                                          </p:stCondLst>
                                        </p:cTn>
                                        <p:tgtEl>
                                          <p:spTgt spid="7"/>
                                        </p:tgtEl>
                                        <p:attrNameLst>
                                          <p:attrName>ppt_x</p:attrName>
                                          <p:attrName>ppt_y</p:attrName>
                                        </p:attrNameLst>
                                      </p:cBhvr>
                                      <p:rCtr x="0" y="-3611"/>
                                    </p:animMotion>
                                    <p:animRot by="1500000">
                                      <p:cBhvr>
                                        <p:cTn id="16" dur="125" fill="hold">
                                          <p:stCondLst>
                                            <p:cond delay="0"/>
                                          </p:stCondLst>
                                        </p:cTn>
                                        <p:tgtEl>
                                          <p:spTgt spid="7"/>
                                        </p:tgtEl>
                                        <p:attrNameLst>
                                          <p:attrName>r</p:attrName>
                                        </p:attrNameLst>
                                      </p:cBhvr>
                                    </p:animRot>
                                    <p:animRot by="-1500000">
                                      <p:cBhvr>
                                        <p:cTn id="17" dur="125" fill="hold">
                                          <p:stCondLst>
                                            <p:cond delay="125"/>
                                          </p:stCondLst>
                                        </p:cTn>
                                        <p:tgtEl>
                                          <p:spTgt spid="7"/>
                                        </p:tgtEl>
                                        <p:attrNameLst>
                                          <p:attrName>r</p:attrName>
                                        </p:attrNameLst>
                                      </p:cBhvr>
                                    </p:animRot>
                                    <p:animRot by="-1500000">
                                      <p:cBhvr>
                                        <p:cTn id="18" dur="125" fill="hold">
                                          <p:stCondLst>
                                            <p:cond delay="250"/>
                                          </p:stCondLst>
                                        </p:cTn>
                                        <p:tgtEl>
                                          <p:spTgt spid="7"/>
                                        </p:tgtEl>
                                        <p:attrNameLst>
                                          <p:attrName>r</p:attrName>
                                        </p:attrNameLst>
                                      </p:cBhvr>
                                    </p:animRot>
                                    <p:animRot by="1500000">
                                      <p:cBhvr>
                                        <p:cTn id="1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2BFDF86-15BA-A2B9-7823-ED4E3897A775}"/>
              </a:ext>
            </a:extLst>
          </p:cNvPr>
          <p:cNvPicPr>
            <a:picLocks noChangeAspect="1"/>
          </p:cNvPicPr>
          <p:nvPr/>
        </p:nvPicPr>
        <p:blipFill>
          <a:blip r:embed="rId2"/>
          <a:stretch>
            <a:fillRect/>
          </a:stretch>
        </p:blipFill>
        <p:spPr>
          <a:xfrm>
            <a:off x="3935" y="0"/>
            <a:ext cx="12188065" cy="6859525"/>
          </a:xfrm>
          <a:prstGeom prst="rect">
            <a:avLst/>
          </a:prstGeom>
        </p:spPr>
      </p:pic>
      <p:pic>
        <p:nvPicPr>
          <p:cNvPr id="14" name="Picture 13" descr="A picture containing text, book, shelving, screenshot&#10;&#10;Description automatically generated">
            <a:extLst>
              <a:ext uri="{FF2B5EF4-FFF2-40B4-BE49-F238E27FC236}">
                <a16:creationId xmlns:a16="http://schemas.microsoft.com/office/drawing/2014/main" xmlns="" id="{A0906548-5D60-98FB-CFAD-014DEE5A398C}"/>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16" name="Picture 15" descr="A shelf with potted plants&#10;&#10;Description automatically generated with low confidence">
            <a:extLst>
              <a:ext uri="{FF2B5EF4-FFF2-40B4-BE49-F238E27FC236}">
                <a16:creationId xmlns:a16="http://schemas.microsoft.com/office/drawing/2014/main" xmlns="" id="{1D0421C6-15B6-6460-610C-B32E39794101}"/>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7" name="Graphic 16">
            <a:extLst>
              <a:ext uri="{FF2B5EF4-FFF2-40B4-BE49-F238E27FC236}">
                <a16:creationId xmlns:a16="http://schemas.microsoft.com/office/drawing/2014/main" xmlns="" id="{44B0217A-BE45-FDA2-DAF6-877E131F5BB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83127"/>
            <a:ext cx="11831216" cy="6686906"/>
          </a:xfrm>
          <a:prstGeom prst="roundRect">
            <a:avLst>
              <a:gd name="adj" fmla="val 8798"/>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F2E2329E-EE09-958C-9CC7-23E4DD9DF30D}"/>
              </a:ext>
            </a:extLst>
          </p:cNvPr>
          <p:cNvGrpSpPr/>
          <p:nvPr/>
        </p:nvGrpSpPr>
        <p:grpSpPr>
          <a:xfrm>
            <a:off x="1100437" y="108476"/>
            <a:ext cx="9362748" cy="836564"/>
            <a:chOff x="1068468" y="529974"/>
            <a:chExt cx="9362748" cy="836564"/>
          </a:xfrm>
        </p:grpSpPr>
        <p:sp>
          <p:nvSpPr>
            <p:cNvPr id="7" name="椭圆 31">
              <a:extLst>
                <a:ext uri="{FF2B5EF4-FFF2-40B4-BE49-F238E27FC236}">
                  <a16:creationId xmlns:a16="http://schemas.microsoft.com/office/drawing/2014/main" xmlns="" id="{6EA7A01A-121B-1139-47B6-C502A71D8A48}"/>
                </a:ext>
              </a:extLst>
            </p:cNvPr>
            <p:cNvSpPr/>
            <p:nvPr/>
          </p:nvSpPr>
          <p:spPr>
            <a:xfrm rot="10800000" flipH="1">
              <a:off x="1436216" y="529975"/>
              <a:ext cx="8995000" cy="693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9" name="Hộp Văn bản 9">
              <a:extLst>
                <a:ext uri="{FF2B5EF4-FFF2-40B4-BE49-F238E27FC236}">
                  <a16:creationId xmlns:a16="http://schemas.microsoft.com/office/drawing/2014/main" xmlns="" id="{168DBA81-183F-3436-BEA6-8EFB81F0B07E}"/>
                </a:ext>
              </a:extLst>
            </p:cNvPr>
            <p:cNvSpPr txBox="1"/>
            <p:nvPr/>
          </p:nvSpPr>
          <p:spPr>
            <a:xfrm>
              <a:off x="2008285" y="607427"/>
              <a:ext cx="8334236"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3. Đưa ra lời khuyên trong các tình huống sau</a:t>
              </a:r>
            </a:p>
          </p:txBody>
        </p:sp>
        <p:pic>
          <p:nvPicPr>
            <p:cNvPr id="18" name="Hình ảnh 29">
              <a:extLst>
                <a:ext uri="{FF2B5EF4-FFF2-40B4-BE49-F238E27FC236}">
                  <a16:creationId xmlns:a16="http://schemas.microsoft.com/office/drawing/2014/main" xmlns="" id="{0F069F3B-489A-9B7D-C54F-DE640BAA4DE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468" y="529974"/>
              <a:ext cx="1018720" cy="836564"/>
            </a:xfrm>
            <a:prstGeom prst="rect">
              <a:avLst/>
            </a:prstGeom>
          </p:spPr>
        </p:pic>
      </p:grpSp>
      <p:sp>
        <p:nvSpPr>
          <p:cNvPr id="20" name="Rectangle: Diagonal Corners Rounded 19">
            <a:extLst>
              <a:ext uri="{FF2B5EF4-FFF2-40B4-BE49-F238E27FC236}">
                <a16:creationId xmlns:a16="http://schemas.microsoft.com/office/drawing/2014/main" xmlns="" id="{6B5FD277-E298-64BD-B3A3-0911B08C3CD5}"/>
              </a:ext>
            </a:extLst>
          </p:cNvPr>
          <p:cNvSpPr/>
          <p:nvPr/>
        </p:nvSpPr>
        <p:spPr>
          <a:xfrm>
            <a:off x="342894" y="874170"/>
            <a:ext cx="11409528" cy="1868921"/>
          </a:xfrm>
          <a:custGeom>
            <a:avLst/>
            <a:gdLst>
              <a:gd name="connsiteX0" fmla="*/ 311493 w 11409528"/>
              <a:gd name="connsiteY0" fmla="*/ 0 h 1868921"/>
              <a:gd name="connsiteX1" fmla="*/ 11409528 w 11409528"/>
              <a:gd name="connsiteY1" fmla="*/ 0 h 1868921"/>
              <a:gd name="connsiteX2" fmla="*/ 11409528 w 11409528"/>
              <a:gd name="connsiteY2" fmla="*/ 0 h 1868921"/>
              <a:gd name="connsiteX3" fmla="*/ 11409528 w 11409528"/>
              <a:gd name="connsiteY3" fmla="*/ 1557428 h 1868921"/>
              <a:gd name="connsiteX4" fmla="*/ 11098035 w 11409528"/>
              <a:gd name="connsiteY4" fmla="*/ 1868921 h 1868921"/>
              <a:gd name="connsiteX5" fmla="*/ 0 w 11409528"/>
              <a:gd name="connsiteY5" fmla="*/ 1868921 h 1868921"/>
              <a:gd name="connsiteX6" fmla="*/ 0 w 11409528"/>
              <a:gd name="connsiteY6" fmla="*/ 1868921 h 1868921"/>
              <a:gd name="connsiteX7" fmla="*/ 0 w 11409528"/>
              <a:gd name="connsiteY7" fmla="*/ 311493 h 1868921"/>
              <a:gd name="connsiteX8" fmla="*/ 311493 w 11409528"/>
              <a:gd name="connsiteY8" fmla="*/ 0 h 186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9528" h="1868921" fill="none" extrusionOk="0">
                <a:moveTo>
                  <a:pt x="311493" y="0"/>
                </a:moveTo>
                <a:cubicBezTo>
                  <a:pt x="5159118" y="69899"/>
                  <a:pt x="9416874" y="121813"/>
                  <a:pt x="11409528" y="0"/>
                </a:cubicBezTo>
                <a:lnTo>
                  <a:pt x="11409528" y="0"/>
                </a:lnTo>
                <a:cubicBezTo>
                  <a:pt x="11312509" y="249748"/>
                  <a:pt x="11413784" y="910440"/>
                  <a:pt x="11409528" y="1557428"/>
                </a:cubicBezTo>
                <a:cubicBezTo>
                  <a:pt x="11401642" y="1727778"/>
                  <a:pt x="11282475" y="1860913"/>
                  <a:pt x="11098035" y="1868921"/>
                </a:cubicBezTo>
                <a:cubicBezTo>
                  <a:pt x="9888020" y="1740206"/>
                  <a:pt x="1955510" y="1932320"/>
                  <a:pt x="0" y="1868921"/>
                </a:cubicBezTo>
                <a:lnTo>
                  <a:pt x="0" y="1868921"/>
                </a:lnTo>
                <a:cubicBezTo>
                  <a:pt x="-81547" y="1580836"/>
                  <a:pt x="31621" y="962092"/>
                  <a:pt x="0" y="311493"/>
                </a:cubicBezTo>
                <a:cubicBezTo>
                  <a:pt x="-7285" y="132713"/>
                  <a:pt x="154987" y="-23646"/>
                  <a:pt x="311493" y="0"/>
                </a:cubicBezTo>
                <a:close/>
              </a:path>
              <a:path w="11409528" h="1868921" stroke="0" extrusionOk="0">
                <a:moveTo>
                  <a:pt x="311493" y="0"/>
                </a:moveTo>
                <a:cubicBezTo>
                  <a:pt x="2042186" y="57387"/>
                  <a:pt x="7825153" y="-133898"/>
                  <a:pt x="11409528" y="0"/>
                </a:cubicBezTo>
                <a:lnTo>
                  <a:pt x="11409528" y="0"/>
                </a:lnTo>
                <a:cubicBezTo>
                  <a:pt x="11277288" y="212117"/>
                  <a:pt x="11447901" y="916189"/>
                  <a:pt x="11409528" y="1557428"/>
                </a:cubicBezTo>
                <a:cubicBezTo>
                  <a:pt x="11422005" y="1751552"/>
                  <a:pt x="11269942" y="1835223"/>
                  <a:pt x="11098035" y="1868921"/>
                </a:cubicBezTo>
                <a:cubicBezTo>
                  <a:pt x="7417567" y="1704122"/>
                  <a:pt x="1384539" y="1795706"/>
                  <a:pt x="0" y="1868921"/>
                </a:cubicBezTo>
                <a:lnTo>
                  <a:pt x="0" y="1868921"/>
                </a:lnTo>
                <a:cubicBezTo>
                  <a:pt x="-4537" y="1304122"/>
                  <a:pt x="78675" y="492802"/>
                  <a:pt x="0" y="311493"/>
                </a:cubicBezTo>
                <a:cubicBezTo>
                  <a:pt x="-5010" y="156286"/>
                  <a:pt x="118632" y="4249"/>
                  <a:pt x="311493"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5201511">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1:</a:t>
            </a:r>
          </a:p>
          <a:p>
            <a:pPr indent="231775"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Trong một biểu liên hoan của lớp, Tin thấy Bin lấy nhiều món nhưng không ăn hết và muốn bỏ thức ăn thừa.</a:t>
            </a:r>
          </a:p>
          <a:p>
            <a:pPr indent="177800"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Nếu là Tin, em sẽ khuyên Bin điều gì?</a:t>
            </a:r>
            <a:endPar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angle: Diagonal Corners Rounded 20">
            <a:extLst>
              <a:ext uri="{FF2B5EF4-FFF2-40B4-BE49-F238E27FC236}">
                <a16:creationId xmlns:a16="http://schemas.microsoft.com/office/drawing/2014/main" xmlns="" id="{E95F3CCF-A0EB-C349-4F9D-421A1B73A266}"/>
              </a:ext>
            </a:extLst>
          </p:cNvPr>
          <p:cNvSpPr/>
          <p:nvPr/>
        </p:nvSpPr>
        <p:spPr>
          <a:xfrm>
            <a:off x="327548" y="2842990"/>
            <a:ext cx="11409528" cy="1868921"/>
          </a:xfrm>
          <a:custGeom>
            <a:avLst/>
            <a:gdLst>
              <a:gd name="connsiteX0" fmla="*/ 311493 w 11409528"/>
              <a:gd name="connsiteY0" fmla="*/ 0 h 1868921"/>
              <a:gd name="connsiteX1" fmla="*/ 11409528 w 11409528"/>
              <a:gd name="connsiteY1" fmla="*/ 0 h 1868921"/>
              <a:gd name="connsiteX2" fmla="*/ 11409528 w 11409528"/>
              <a:gd name="connsiteY2" fmla="*/ 0 h 1868921"/>
              <a:gd name="connsiteX3" fmla="*/ 11409528 w 11409528"/>
              <a:gd name="connsiteY3" fmla="*/ 1557428 h 1868921"/>
              <a:gd name="connsiteX4" fmla="*/ 11098035 w 11409528"/>
              <a:gd name="connsiteY4" fmla="*/ 1868921 h 1868921"/>
              <a:gd name="connsiteX5" fmla="*/ 0 w 11409528"/>
              <a:gd name="connsiteY5" fmla="*/ 1868921 h 1868921"/>
              <a:gd name="connsiteX6" fmla="*/ 0 w 11409528"/>
              <a:gd name="connsiteY6" fmla="*/ 1868921 h 1868921"/>
              <a:gd name="connsiteX7" fmla="*/ 0 w 11409528"/>
              <a:gd name="connsiteY7" fmla="*/ 311493 h 1868921"/>
              <a:gd name="connsiteX8" fmla="*/ 311493 w 11409528"/>
              <a:gd name="connsiteY8" fmla="*/ 0 h 186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9528" h="1868921" fill="none" extrusionOk="0">
                <a:moveTo>
                  <a:pt x="311493" y="0"/>
                </a:moveTo>
                <a:cubicBezTo>
                  <a:pt x="5159118" y="69899"/>
                  <a:pt x="9416874" y="121813"/>
                  <a:pt x="11409528" y="0"/>
                </a:cubicBezTo>
                <a:lnTo>
                  <a:pt x="11409528" y="0"/>
                </a:lnTo>
                <a:cubicBezTo>
                  <a:pt x="11312509" y="249748"/>
                  <a:pt x="11413784" y="910440"/>
                  <a:pt x="11409528" y="1557428"/>
                </a:cubicBezTo>
                <a:cubicBezTo>
                  <a:pt x="11401642" y="1727778"/>
                  <a:pt x="11282475" y="1860913"/>
                  <a:pt x="11098035" y="1868921"/>
                </a:cubicBezTo>
                <a:cubicBezTo>
                  <a:pt x="9888020" y="1740206"/>
                  <a:pt x="1955510" y="1932320"/>
                  <a:pt x="0" y="1868921"/>
                </a:cubicBezTo>
                <a:lnTo>
                  <a:pt x="0" y="1868921"/>
                </a:lnTo>
                <a:cubicBezTo>
                  <a:pt x="-81547" y="1580836"/>
                  <a:pt x="31621" y="962092"/>
                  <a:pt x="0" y="311493"/>
                </a:cubicBezTo>
                <a:cubicBezTo>
                  <a:pt x="-7285" y="132713"/>
                  <a:pt x="154987" y="-23646"/>
                  <a:pt x="311493" y="0"/>
                </a:cubicBezTo>
                <a:close/>
              </a:path>
              <a:path w="11409528" h="1868921" stroke="0" extrusionOk="0">
                <a:moveTo>
                  <a:pt x="311493" y="0"/>
                </a:moveTo>
                <a:cubicBezTo>
                  <a:pt x="2042186" y="57387"/>
                  <a:pt x="7825153" y="-133898"/>
                  <a:pt x="11409528" y="0"/>
                </a:cubicBezTo>
                <a:lnTo>
                  <a:pt x="11409528" y="0"/>
                </a:lnTo>
                <a:cubicBezTo>
                  <a:pt x="11277288" y="212117"/>
                  <a:pt x="11447901" y="916189"/>
                  <a:pt x="11409528" y="1557428"/>
                </a:cubicBezTo>
                <a:cubicBezTo>
                  <a:pt x="11422005" y="1751552"/>
                  <a:pt x="11269942" y="1835223"/>
                  <a:pt x="11098035" y="1868921"/>
                </a:cubicBezTo>
                <a:cubicBezTo>
                  <a:pt x="7417567" y="1704122"/>
                  <a:pt x="1384539" y="1795706"/>
                  <a:pt x="0" y="1868921"/>
                </a:cubicBezTo>
                <a:lnTo>
                  <a:pt x="0" y="1868921"/>
                </a:lnTo>
                <a:cubicBezTo>
                  <a:pt x="-4537" y="1304122"/>
                  <a:pt x="78675" y="492802"/>
                  <a:pt x="0" y="311493"/>
                </a:cubicBezTo>
                <a:cubicBezTo>
                  <a:pt x="-5010" y="156286"/>
                  <a:pt x="118632" y="4249"/>
                  <a:pt x="311493"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5201511">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2:</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109538"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Cốm đang cùng Na gấp thuyền thì hết giấy thủ công. Cốm liền lấy một cuốn truyện tranh và nói với Na: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“Mình xé vài trang để gấp thuyền tiếp nhé!”</a:t>
            </a:r>
          </a:p>
          <a:p>
            <a:pPr indent="109538"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Nếu là Na, em sẽ khuyên Cốm điều gì?</a:t>
            </a:r>
          </a:p>
        </p:txBody>
      </p:sp>
      <p:sp>
        <p:nvSpPr>
          <p:cNvPr id="22" name="Rectangle: Diagonal Corners Rounded 21">
            <a:extLst>
              <a:ext uri="{FF2B5EF4-FFF2-40B4-BE49-F238E27FC236}">
                <a16:creationId xmlns:a16="http://schemas.microsoft.com/office/drawing/2014/main" xmlns="" id="{95CB4947-DC30-B7BC-86B0-8AB97C6443DC}"/>
              </a:ext>
            </a:extLst>
          </p:cNvPr>
          <p:cNvSpPr/>
          <p:nvPr/>
        </p:nvSpPr>
        <p:spPr>
          <a:xfrm>
            <a:off x="312202" y="4811810"/>
            <a:ext cx="11409528" cy="1868921"/>
          </a:xfrm>
          <a:custGeom>
            <a:avLst/>
            <a:gdLst>
              <a:gd name="connsiteX0" fmla="*/ 311493 w 11409528"/>
              <a:gd name="connsiteY0" fmla="*/ 0 h 1868921"/>
              <a:gd name="connsiteX1" fmla="*/ 11409528 w 11409528"/>
              <a:gd name="connsiteY1" fmla="*/ 0 h 1868921"/>
              <a:gd name="connsiteX2" fmla="*/ 11409528 w 11409528"/>
              <a:gd name="connsiteY2" fmla="*/ 0 h 1868921"/>
              <a:gd name="connsiteX3" fmla="*/ 11409528 w 11409528"/>
              <a:gd name="connsiteY3" fmla="*/ 1557428 h 1868921"/>
              <a:gd name="connsiteX4" fmla="*/ 11098035 w 11409528"/>
              <a:gd name="connsiteY4" fmla="*/ 1868921 h 1868921"/>
              <a:gd name="connsiteX5" fmla="*/ 0 w 11409528"/>
              <a:gd name="connsiteY5" fmla="*/ 1868921 h 1868921"/>
              <a:gd name="connsiteX6" fmla="*/ 0 w 11409528"/>
              <a:gd name="connsiteY6" fmla="*/ 1868921 h 1868921"/>
              <a:gd name="connsiteX7" fmla="*/ 0 w 11409528"/>
              <a:gd name="connsiteY7" fmla="*/ 311493 h 1868921"/>
              <a:gd name="connsiteX8" fmla="*/ 311493 w 11409528"/>
              <a:gd name="connsiteY8" fmla="*/ 0 h 186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9528" h="1868921" fill="none" extrusionOk="0">
                <a:moveTo>
                  <a:pt x="311493" y="0"/>
                </a:moveTo>
                <a:cubicBezTo>
                  <a:pt x="5159118" y="69899"/>
                  <a:pt x="9416874" y="121813"/>
                  <a:pt x="11409528" y="0"/>
                </a:cubicBezTo>
                <a:lnTo>
                  <a:pt x="11409528" y="0"/>
                </a:lnTo>
                <a:cubicBezTo>
                  <a:pt x="11312509" y="249748"/>
                  <a:pt x="11413784" y="910440"/>
                  <a:pt x="11409528" y="1557428"/>
                </a:cubicBezTo>
                <a:cubicBezTo>
                  <a:pt x="11401642" y="1727778"/>
                  <a:pt x="11282475" y="1860913"/>
                  <a:pt x="11098035" y="1868921"/>
                </a:cubicBezTo>
                <a:cubicBezTo>
                  <a:pt x="9888020" y="1740206"/>
                  <a:pt x="1955510" y="1932320"/>
                  <a:pt x="0" y="1868921"/>
                </a:cubicBezTo>
                <a:lnTo>
                  <a:pt x="0" y="1868921"/>
                </a:lnTo>
                <a:cubicBezTo>
                  <a:pt x="-81547" y="1580836"/>
                  <a:pt x="31621" y="962092"/>
                  <a:pt x="0" y="311493"/>
                </a:cubicBezTo>
                <a:cubicBezTo>
                  <a:pt x="-7285" y="132713"/>
                  <a:pt x="154987" y="-23646"/>
                  <a:pt x="311493" y="0"/>
                </a:cubicBezTo>
                <a:close/>
              </a:path>
              <a:path w="11409528" h="1868921" stroke="0" extrusionOk="0">
                <a:moveTo>
                  <a:pt x="311493" y="0"/>
                </a:moveTo>
                <a:cubicBezTo>
                  <a:pt x="2042186" y="57387"/>
                  <a:pt x="7825153" y="-133898"/>
                  <a:pt x="11409528" y="0"/>
                </a:cubicBezTo>
                <a:lnTo>
                  <a:pt x="11409528" y="0"/>
                </a:lnTo>
                <a:cubicBezTo>
                  <a:pt x="11277288" y="212117"/>
                  <a:pt x="11447901" y="916189"/>
                  <a:pt x="11409528" y="1557428"/>
                </a:cubicBezTo>
                <a:cubicBezTo>
                  <a:pt x="11422005" y="1751552"/>
                  <a:pt x="11269942" y="1835223"/>
                  <a:pt x="11098035" y="1868921"/>
                </a:cubicBezTo>
                <a:cubicBezTo>
                  <a:pt x="7417567" y="1704122"/>
                  <a:pt x="1384539" y="1795706"/>
                  <a:pt x="0" y="1868921"/>
                </a:cubicBezTo>
                <a:lnTo>
                  <a:pt x="0" y="1868921"/>
                </a:lnTo>
                <a:cubicBezTo>
                  <a:pt x="-4537" y="1304122"/>
                  <a:pt x="78675" y="492802"/>
                  <a:pt x="0" y="311493"/>
                </a:cubicBezTo>
                <a:cubicBezTo>
                  <a:pt x="-5010" y="156286"/>
                  <a:pt x="118632" y="4249"/>
                  <a:pt x="311493"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5201511">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3:</a:t>
            </a:r>
          </a:p>
          <a:p>
            <a:pPr indent="177800"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Xe đạp của Bin bị hỏng bánh. Bố sửa lại nhưng Bin không đồng ý mà muốn mua xe mới.</a:t>
            </a:r>
          </a:p>
          <a:p>
            <a:pPr indent="177800"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Nếu là bạn của Bin, em sẽ khuyên Bin điều gì?</a:t>
            </a:r>
            <a:endPar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20302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343A404-2FFA-6831-93AD-E1AA0692AF11}"/>
              </a:ext>
            </a:extLst>
          </p:cNvPr>
          <p:cNvPicPr>
            <a:picLocks noChangeAspect="1"/>
          </p:cNvPicPr>
          <p:nvPr/>
        </p:nvPicPr>
        <p:blipFill>
          <a:blip r:embed="rId2"/>
          <a:stretch>
            <a:fillRect/>
          </a:stretch>
        </p:blipFill>
        <p:spPr>
          <a:xfrm>
            <a:off x="3935" y="0"/>
            <a:ext cx="12188065" cy="6859525"/>
          </a:xfrm>
          <a:prstGeom prst="rect">
            <a:avLst/>
          </a:prstGeom>
        </p:spPr>
      </p:pic>
      <p:pic>
        <p:nvPicPr>
          <p:cNvPr id="22" name="Picture 21" descr="A picture containing text, book, shelving, screenshot&#10;&#10;Description automatically generated">
            <a:extLst>
              <a:ext uri="{FF2B5EF4-FFF2-40B4-BE49-F238E27FC236}">
                <a16:creationId xmlns:a16="http://schemas.microsoft.com/office/drawing/2014/main" xmlns="" id="{3A2F29C5-9E4A-467A-8877-09B14B71E2BF}"/>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23" name="Picture 22" descr="A shelf with potted plants&#10;&#10;Description automatically generated with low confidence">
            <a:extLst>
              <a:ext uri="{FF2B5EF4-FFF2-40B4-BE49-F238E27FC236}">
                <a16:creationId xmlns:a16="http://schemas.microsoft.com/office/drawing/2014/main" xmlns="" id="{637B9645-FFB6-6844-8D76-E9B56FC3AC12}"/>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24" name="Graphic 23">
            <a:extLst>
              <a:ext uri="{FF2B5EF4-FFF2-40B4-BE49-F238E27FC236}">
                <a16:creationId xmlns:a16="http://schemas.microsoft.com/office/drawing/2014/main" xmlns="" id="{DB5B6357-F4E7-8EF0-D9BF-A63703F5682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269187"/>
            <a:ext cx="11831216" cy="6475445"/>
          </a:xfrm>
          <a:prstGeom prst="round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E337CAF2-EF03-1D6F-6164-3A98B89E8808}"/>
              </a:ext>
            </a:extLst>
          </p:cNvPr>
          <p:cNvSpPr txBox="1"/>
          <p:nvPr/>
        </p:nvSpPr>
        <p:spPr>
          <a:xfrm>
            <a:off x="2893325" y="445311"/>
            <a:ext cx="6618514" cy="2800767"/>
          </a:xfrm>
          <a:prstGeom prst="rect">
            <a:avLst/>
          </a:prstGeom>
          <a:noFill/>
        </p:spPr>
        <p:txBody>
          <a:bodyPr wrap="square" rtlCol="0">
            <a:spAutoFit/>
          </a:bodyPr>
          <a:lstStyle/>
          <a:p>
            <a:pPr algn="ctr"/>
            <a:r>
              <a:rPr lang="vi-VN" sz="8800" dirty="0">
                <a:ln w="28575">
                  <a:solidFill>
                    <a:srgbClr val="002060"/>
                  </a:solidFill>
                </a:ln>
                <a:solidFill>
                  <a:srgbClr val="FFCC99"/>
                </a:solidFill>
                <a:latin typeface="iCiel Pony" panose="02000000000000000000" pitchFamily="2" charset="0"/>
              </a:rPr>
              <a:t>THẢO LUẬN NHÓM</a:t>
            </a:r>
            <a:endParaRPr lang="en-US" sz="8800" dirty="0">
              <a:ln w="28575">
                <a:solidFill>
                  <a:srgbClr val="002060"/>
                </a:solidFill>
              </a:ln>
              <a:solidFill>
                <a:srgbClr val="FFCC99"/>
              </a:solidFill>
              <a:latin typeface="iCiel Pony" panose="02000000000000000000" pitchFamily="2" charset="0"/>
            </a:endParaRPr>
          </a:p>
        </p:txBody>
      </p:sp>
      <p:pic>
        <p:nvPicPr>
          <p:cNvPr id="3" name="Picture 2" descr="A group of kids reading books&#10;&#10;Description automatically generated with medium confidence">
            <a:extLst>
              <a:ext uri="{FF2B5EF4-FFF2-40B4-BE49-F238E27FC236}">
                <a16:creationId xmlns:a16="http://schemas.microsoft.com/office/drawing/2014/main" xmlns="" id="{67A641AE-497D-B926-2572-E88B0F458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385" y="2517997"/>
            <a:ext cx="9702800" cy="4340003"/>
          </a:xfrm>
          <a:prstGeom prst="rect">
            <a:avLst/>
          </a:prstGeom>
        </p:spPr>
      </p:pic>
    </p:spTree>
    <p:extLst>
      <p:ext uri="{BB962C8B-B14F-4D97-AF65-F5344CB8AC3E}">
        <p14:creationId xmlns:p14="http://schemas.microsoft.com/office/powerpoint/2010/main" val="1476051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32" presetClass="emph" presetSubtype="0" repeatCount="3000" fill="hold" grpId="1" nodeType="afterEffect">
                                  <p:stCondLst>
                                    <p:cond delay="0"/>
                                  </p:stCondLst>
                                  <p:childTnLst>
                                    <p:animRot by="120000">
                                      <p:cBhvr>
                                        <p:cTn id="23" dur="100" fill="hold">
                                          <p:stCondLst>
                                            <p:cond delay="0"/>
                                          </p:stCondLst>
                                        </p:cTn>
                                        <p:tgtEl>
                                          <p:spTgt spid="10"/>
                                        </p:tgtEl>
                                        <p:attrNameLst>
                                          <p:attrName>r</p:attrName>
                                        </p:attrNameLst>
                                      </p:cBhvr>
                                    </p:animRot>
                                    <p:animRot by="-240000">
                                      <p:cBhvr>
                                        <p:cTn id="24" dur="200" fill="hold">
                                          <p:stCondLst>
                                            <p:cond delay="200"/>
                                          </p:stCondLst>
                                        </p:cTn>
                                        <p:tgtEl>
                                          <p:spTgt spid="10"/>
                                        </p:tgtEl>
                                        <p:attrNameLst>
                                          <p:attrName>r</p:attrName>
                                        </p:attrNameLst>
                                      </p:cBhvr>
                                    </p:animRot>
                                    <p:animRot by="240000">
                                      <p:cBhvr>
                                        <p:cTn id="25" dur="200" fill="hold">
                                          <p:stCondLst>
                                            <p:cond delay="400"/>
                                          </p:stCondLst>
                                        </p:cTn>
                                        <p:tgtEl>
                                          <p:spTgt spid="10"/>
                                        </p:tgtEl>
                                        <p:attrNameLst>
                                          <p:attrName>r</p:attrName>
                                        </p:attrNameLst>
                                      </p:cBhvr>
                                    </p:animRot>
                                    <p:animRot by="-240000">
                                      <p:cBhvr>
                                        <p:cTn id="26" dur="200" fill="hold">
                                          <p:stCondLst>
                                            <p:cond delay="600"/>
                                          </p:stCondLst>
                                        </p:cTn>
                                        <p:tgtEl>
                                          <p:spTgt spid="10"/>
                                        </p:tgtEl>
                                        <p:attrNameLst>
                                          <p:attrName>r</p:attrName>
                                        </p:attrNameLst>
                                      </p:cBhvr>
                                    </p:animRot>
                                    <p:animRot by="120000">
                                      <p:cBhvr>
                                        <p:cTn id="2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54D335-DA46-F8C9-BE4E-0223DB2D752E}"/>
              </a:ext>
            </a:extLst>
          </p:cNvPr>
          <p:cNvPicPr>
            <a:picLocks noChangeAspect="1"/>
          </p:cNvPicPr>
          <p:nvPr/>
        </p:nvPicPr>
        <p:blipFill>
          <a:blip r:embed="rId2"/>
          <a:stretch>
            <a:fillRect/>
          </a:stretch>
        </p:blipFill>
        <p:spPr>
          <a:xfrm>
            <a:off x="3935" y="0"/>
            <a:ext cx="12188065" cy="6859525"/>
          </a:xfrm>
          <a:prstGeom prst="rect">
            <a:avLst/>
          </a:prstGeom>
        </p:spPr>
      </p:pic>
      <p:pic>
        <p:nvPicPr>
          <p:cNvPr id="6" name="Picture 5" descr="A picture containing text, book, shelving, screenshot&#10;&#10;Description automatically generated">
            <a:extLst>
              <a:ext uri="{FF2B5EF4-FFF2-40B4-BE49-F238E27FC236}">
                <a16:creationId xmlns:a16="http://schemas.microsoft.com/office/drawing/2014/main" xmlns="" id="{6429C9C2-431B-1589-75A5-CF1D18F1868C}"/>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12" name="Picture 11" descr="A shelf with potted plants&#10;&#10;Description automatically generated with low confidence">
            <a:extLst>
              <a:ext uri="{FF2B5EF4-FFF2-40B4-BE49-F238E27FC236}">
                <a16:creationId xmlns:a16="http://schemas.microsoft.com/office/drawing/2014/main" xmlns="" id="{E478213A-CBE7-CB2D-90C9-9D22D889DDF9}"/>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5" name="Graphic 14">
            <a:extLst>
              <a:ext uri="{FF2B5EF4-FFF2-40B4-BE49-F238E27FC236}">
                <a16:creationId xmlns:a16="http://schemas.microsoft.com/office/drawing/2014/main" xmlns="" id="{53ABD359-27EF-6F10-9BD0-0D11FA3C31D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294587"/>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E337CAF2-EF03-1D6F-6164-3A98B89E8808}"/>
              </a:ext>
            </a:extLst>
          </p:cNvPr>
          <p:cNvSpPr txBox="1"/>
          <p:nvPr/>
        </p:nvSpPr>
        <p:spPr>
          <a:xfrm>
            <a:off x="2996425" y="294587"/>
            <a:ext cx="6618514" cy="2800767"/>
          </a:xfrm>
          <a:prstGeom prst="rect">
            <a:avLst/>
          </a:prstGeom>
          <a:noFill/>
        </p:spPr>
        <p:txBody>
          <a:bodyPr wrap="square" rtlCol="0">
            <a:spAutoFit/>
          </a:bodyPr>
          <a:lstStyle/>
          <a:p>
            <a:pPr algn="ctr"/>
            <a:r>
              <a:rPr lang="vi-VN" sz="8800" dirty="0">
                <a:ln w="28575">
                  <a:solidFill>
                    <a:srgbClr val="002060"/>
                  </a:solidFill>
                </a:ln>
                <a:solidFill>
                  <a:srgbClr val="92D050"/>
                </a:solidFill>
                <a:latin typeface="iCiel Pony" panose="02000000000000000000" pitchFamily="2" charset="0"/>
              </a:rPr>
              <a:t>CHIA SẺ TRƯỚC LỚP</a:t>
            </a:r>
            <a:endParaRPr lang="en-US" sz="8800" dirty="0">
              <a:ln w="28575">
                <a:solidFill>
                  <a:srgbClr val="002060"/>
                </a:solidFill>
              </a:ln>
              <a:solidFill>
                <a:srgbClr val="92D050"/>
              </a:solidFill>
              <a:latin typeface="iCiel Pony" panose="02000000000000000000" pitchFamily="2" charset="0"/>
            </a:endParaRPr>
          </a:p>
        </p:txBody>
      </p:sp>
      <p:grpSp>
        <p:nvGrpSpPr>
          <p:cNvPr id="11" name="Group 10">
            <a:extLst>
              <a:ext uri="{FF2B5EF4-FFF2-40B4-BE49-F238E27FC236}">
                <a16:creationId xmlns:a16="http://schemas.microsoft.com/office/drawing/2014/main" xmlns="" id="{3E66D15D-7659-B777-C0FC-7D7AABF753AB}"/>
              </a:ext>
            </a:extLst>
          </p:cNvPr>
          <p:cNvGrpSpPr/>
          <p:nvPr/>
        </p:nvGrpSpPr>
        <p:grpSpPr>
          <a:xfrm>
            <a:off x="390865" y="3095354"/>
            <a:ext cx="3286694" cy="1915908"/>
            <a:chOff x="4246220" y="3133348"/>
            <a:chExt cx="3286694" cy="1915908"/>
          </a:xfrm>
        </p:grpSpPr>
        <p:sp>
          <p:nvSpPr>
            <p:cNvPr id="8" name="Rectangle: Rounded Corners 7">
              <a:extLst>
                <a:ext uri="{FF2B5EF4-FFF2-40B4-BE49-F238E27FC236}">
                  <a16:creationId xmlns:a16="http://schemas.microsoft.com/office/drawing/2014/main" xmlns="" id="{535F4ABA-C012-2738-B2C3-284D4329535A}"/>
                </a:ext>
              </a:extLst>
            </p:cNvPr>
            <p:cNvSpPr/>
            <p:nvPr/>
          </p:nvSpPr>
          <p:spPr>
            <a:xfrm>
              <a:off x="4800600" y="3762647"/>
              <a:ext cx="2732314" cy="128660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xmlns="" id="{39D45447-E0EB-2540-771E-93FF4A7E03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4" name="Group 13">
            <a:extLst>
              <a:ext uri="{FF2B5EF4-FFF2-40B4-BE49-F238E27FC236}">
                <a16:creationId xmlns:a16="http://schemas.microsoft.com/office/drawing/2014/main" xmlns="" id="{C1BFCE7C-4DB8-A729-DEB7-5FAFC4D1E813}"/>
              </a:ext>
            </a:extLst>
          </p:cNvPr>
          <p:cNvGrpSpPr/>
          <p:nvPr/>
        </p:nvGrpSpPr>
        <p:grpSpPr>
          <a:xfrm>
            <a:off x="8353241" y="3095354"/>
            <a:ext cx="3179304" cy="2022253"/>
            <a:chOff x="8067452" y="2847893"/>
            <a:chExt cx="3179304" cy="2022253"/>
          </a:xfrm>
        </p:grpSpPr>
        <p:sp>
          <p:nvSpPr>
            <p:cNvPr id="13" name="Rectangle: Rounded Corners 12">
              <a:extLst>
                <a:ext uri="{FF2B5EF4-FFF2-40B4-BE49-F238E27FC236}">
                  <a16:creationId xmlns:a16="http://schemas.microsoft.com/office/drawing/2014/main" xmlns="" id="{A3065D3F-36F8-B769-CBA9-CF93C6EE698E}"/>
                </a:ext>
              </a:extLst>
            </p:cNvPr>
            <p:cNvSpPr/>
            <p:nvPr/>
          </p:nvSpPr>
          <p:spPr>
            <a:xfrm>
              <a:off x="8514442" y="3583537"/>
              <a:ext cx="2732314" cy="128660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xmlns="" id="{45125CF0-1F9B-1A54-5F19-59325B1A9E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5" name="Picture 4" descr="A picture containing clipart, animated cartoon, illustration, drawing&#10;&#10;Description automatically generated">
            <a:extLst>
              <a:ext uri="{FF2B5EF4-FFF2-40B4-BE49-F238E27FC236}">
                <a16:creationId xmlns:a16="http://schemas.microsoft.com/office/drawing/2014/main" xmlns="" id="{95685015-B821-E30E-399E-D26ABEBC45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7377" y="3265714"/>
            <a:ext cx="2476782" cy="3178629"/>
          </a:xfrm>
          <a:prstGeom prst="rect">
            <a:avLst/>
          </a:prstGeom>
        </p:spPr>
      </p:pic>
    </p:spTree>
    <p:extLst>
      <p:ext uri="{BB962C8B-B14F-4D97-AF65-F5344CB8AC3E}">
        <p14:creationId xmlns:p14="http://schemas.microsoft.com/office/powerpoint/2010/main" val="875438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BD67765-60A9-04B1-A26C-635152F61829}"/>
              </a:ext>
            </a:extLst>
          </p:cNvPr>
          <p:cNvPicPr>
            <a:picLocks noChangeAspect="1"/>
          </p:cNvPicPr>
          <p:nvPr/>
        </p:nvPicPr>
        <p:blipFill>
          <a:blip r:embed="rId3"/>
          <a:stretch>
            <a:fillRect/>
          </a:stretch>
        </p:blipFill>
        <p:spPr>
          <a:xfrm>
            <a:off x="0" y="-23257"/>
            <a:ext cx="12203915" cy="6881257"/>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158107"/>
            <a:ext cx="11831216" cy="6475445"/>
          </a:xfrm>
          <a:prstGeom prst="roundRect">
            <a:avLst>
              <a:gd name="adj" fmla="val 13084"/>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FA9B450C-4A76-F9F5-6763-F05154D142FD}"/>
              </a:ext>
            </a:extLst>
          </p:cNvPr>
          <p:cNvGrpSpPr/>
          <p:nvPr/>
        </p:nvGrpSpPr>
        <p:grpSpPr>
          <a:xfrm>
            <a:off x="1100437" y="108476"/>
            <a:ext cx="11001367" cy="836564"/>
            <a:chOff x="1068468" y="529974"/>
            <a:chExt cx="11001367" cy="836564"/>
          </a:xfrm>
        </p:grpSpPr>
        <p:sp>
          <p:nvSpPr>
            <p:cNvPr id="28" name="椭圆 31">
              <a:extLst>
                <a:ext uri="{FF2B5EF4-FFF2-40B4-BE49-F238E27FC236}">
                  <a16:creationId xmlns:a16="http://schemas.microsoft.com/office/drawing/2014/main" xmlns="" id="{76EDE16F-185C-1351-1ADF-C7621C40CD62}"/>
                </a:ext>
              </a:extLst>
            </p:cNvPr>
            <p:cNvSpPr/>
            <p:nvPr/>
          </p:nvSpPr>
          <p:spPr>
            <a:xfrm rot="10800000" flipH="1">
              <a:off x="1436216" y="529975"/>
              <a:ext cx="8995000" cy="693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29" name="Hộp Văn bản 9">
              <a:extLst>
                <a:ext uri="{FF2B5EF4-FFF2-40B4-BE49-F238E27FC236}">
                  <a16:creationId xmlns:a16="http://schemas.microsoft.com/office/drawing/2014/main" xmlns="" id="{2A83BF6C-09E4-5B4A-829E-1F14C6D29A67}"/>
                </a:ext>
              </a:extLst>
            </p:cNvPr>
            <p:cNvSpPr txBox="1"/>
            <p:nvPr/>
          </p:nvSpPr>
          <p:spPr>
            <a:xfrm>
              <a:off x="2008284" y="607427"/>
              <a:ext cx="10061551"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3. Đưa ra lời khuyên trong các tình huống sau</a:t>
              </a:r>
            </a:p>
          </p:txBody>
        </p:sp>
        <p:pic>
          <p:nvPicPr>
            <p:cNvPr id="30" name="Hình ảnh 29">
              <a:extLst>
                <a:ext uri="{FF2B5EF4-FFF2-40B4-BE49-F238E27FC236}">
                  <a16:creationId xmlns:a16="http://schemas.microsoft.com/office/drawing/2014/main" xmlns="" id="{2AC0E10A-76F5-592E-8D8C-4FAE4B80C8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468" y="529974"/>
              <a:ext cx="1018720" cy="836564"/>
            </a:xfrm>
            <a:prstGeom prst="rect">
              <a:avLst/>
            </a:prstGeom>
          </p:spPr>
        </p:pic>
      </p:grpSp>
      <p:sp>
        <p:nvSpPr>
          <p:cNvPr id="31" name="Rectangle: Diagonal Corners Rounded 30">
            <a:extLst>
              <a:ext uri="{FF2B5EF4-FFF2-40B4-BE49-F238E27FC236}">
                <a16:creationId xmlns:a16="http://schemas.microsoft.com/office/drawing/2014/main" xmlns="" id="{2E3D8B9F-C504-CBAB-F5D2-674002AE6552}"/>
              </a:ext>
            </a:extLst>
          </p:cNvPr>
          <p:cNvSpPr/>
          <p:nvPr/>
        </p:nvSpPr>
        <p:spPr>
          <a:xfrm>
            <a:off x="342894" y="874170"/>
            <a:ext cx="11409528" cy="1868921"/>
          </a:xfrm>
          <a:custGeom>
            <a:avLst/>
            <a:gdLst>
              <a:gd name="connsiteX0" fmla="*/ 311493 w 11409528"/>
              <a:gd name="connsiteY0" fmla="*/ 0 h 1868921"/>
              <a:gd name="connsiteX1" fmla="*/ 11409528 w 11409528"/>
              <a:gd name="connsiteY1" fmla="*/ 0 h 1868921"/>
              <a:gd name="connsiteX2" fmla="*/ 11409528 w 11409528"/>
              <a:gd name="connsiteY2" fmla="*/ 0 h 1868921"/>
              <a:gd name="connsiteX3" fmla="*/ 11409528 w 11409528"/>
              <a:gd name="connsiteY3" fmla="*/ 1557428 h 1868921"/>
              <a:gd name="connsiteX4" fmla="*/ 11098035 w 11409528"/>
              <a:gd name="connsiteY4" fmla="*/ 1868921 h 1868921"/>
              <a:gd name="connsiteX5" fmla="*/ 0 w 11409528"/>
              <a:gd name="connsiteY5" fmla="*/ 1868921 h 1868921"/>
              <a:gd name="connsiteX6" fmla="*/ 0 w 11409528"/>
              <a:gd name="connsiteY6" fmla="*/ 1868921 h 1868921"/>
              <a:gd name="connsiteX7" fmla="*/ 0 w 11409528"/>
              <a:gd name="connsiteY7" fmla="*/ 311493 h 1868921"/>
              <a:gd name="connsiteX8" fmla="*/ 311493 w 11409528"/>
              <a:gd name="connsiteY8" fmla="*/ 0 h 186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9528" h="1868921" fill="none" extrusionOk="0">
                <a:moveTo>
                  <a:pt x="311493" y="0"/>
                </a:moveTo>
                <a:cubicBezTo>
                  <a:pt x="5159118" y="69899"/>
                  <a:pt x="9416874" y="121813"/>
                  <a:pt x="11409528" y="0"/>
                </a:cubicBezTo>
                <a:lnTo>
                  <a:pt x="11409528" y="0"/>
                </a:lnTo>
                <a:cubicBezTo>
                  <a:pt x="11312509" y="249748"/>
                  <a:pt x="11413784" y="910440"/>
                  <a:pt x="11409528" y="1557428"/>
                </a:cubicBezTo>
                <a:cubicBezTo>
                  <a:pt x="11401642" y="1727778"/>
                  <a:pt x="11282475" y="1860913"/>
                  <a:pt x="11098035" y="1868921"/>
                </a:cubicBezTo>
                <a:cubicBezTo>
                  <a:pt x="9888020" y="1740206"/>
                  <a:pt x="1955510" y="1932320"/>
                  <a:pt x="0" y="1868921"/>
                </a:cubicBezTo>
                <a:lnTo>
                  <a:pt x="0" y="1868921"/>
                </a:lnTo>
                <a:cubicBezTo>
                  <a:pt x="-81547" y="1580836"/>
                  <a:pt x="31621" y="962092"/>
                  <a:pt x="0" y="311493"/>
                </a:cubicBezTo>
                <a:cubicBezTo>
                  <a:pt x="-7285" y="132713"/>
                  <a:pt x="154987" y="-23646"/>
                  <a:pt x="311493" y="0"/>
                </a:cubicBezTo>
                <a:close/>
              </a:path>
              <a:path w="11409528" h="1868921" stroke="0" extrusionOk="0">
                <a:moveTo>
                  <a:pt x="311493" y="0"/>
                </a:moveTo>
                <a:cubicBezTo>
                  <a:pt x="2042186" y="57387"/>
                  <a:pt x="7825153" y="-133898"/>
                  <a:pt x="11409528" y="0"/>
                </a:cubicBezTo>
                <a:lnTo>
                  <a:pt x="11409528" y="0"/>
                </a:lnTo>
                <a:cubicBezTo>
                  <a:pt x="11277288" y="212117"/>
                  <a:pt x="11447901" y="916189"/>
                  <a:pt x="11409528" y="1557428"/>
                </a:cubicBezTo>
                <a:cubicBezTo>
                  <a:pt x="11422005" y="1751552"/>
                  <a:pt x="11269942" y="1835223"/>
                  <a:pt x="11098035" y="1868921"/>
                </a:cubicBezTo>
                <a:cubicBezTo>
                  <a:pt x="7417567" y="1704122"/>
                  <a:pt x="1384539" y="1795706"/>
                  <a:pt x="0" y="1868921"/>
                </a:cubicBezTo>
                <a:lnTo>
                  <a:pt x="0" y="1868921"/>
                </a:lnTo>
                <a:cubicBezTo>
                  <a:pt x="-4537" y="1304122"/>
                  <a:pt x="78675" y="492802"/>
                  <a:pt x="0" y="311493"/>
                </a:cubicBezTo>
                <a:cubicBezTo>
                  <a:pt x="-5010" y="156286"/>
                  <a:pt x="118632" y="4249"/>
                  <a:pt x="311493"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5201511">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1:</a:t>
            </a:r>
          </a:p>
          <a:p>
            <a:pPr indent="231775"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Trong một biểu liên hoan của lớp, Tin thấy Bin lấy nhiều món nhưng không ăn hết và muốn bỏ thức ăn thừa.</a:t>
            </a:r>
          </a:p>
          <a:p>
            <a:pPr indent="177800"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Nếu là Tin, em sẽ khuyên Bin điều gì?</a:t>
            </a:r>
            <a:endPar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child&#10;&#10;Description automatically generated with low confidence">
            <a:extLst>
              <a:ext uri="{FF2B5EF4-FFF2-40B4-BE49-F238E27FC236}">
                <a16:creationId xmlns:a16="http://schemas.microsoft.com/office/drawing/2014/main" xmlns="" id="{4F878647-6148-5640-870E-5C399AD9D9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94" y="2953947"/>
            <a:ext cx="2110279" cy="3976740"/>
          </a:xfrm>
          <a:prstGeom prst="rect">
            <a:avLst/>
          </a:prstGeom>
        </p:spPr>
      </p:pic>
      <p:sp>
        <p:nvSpPr>
          <p:cNvPr id="5" name="Rectangle: Rounded Corners 4">
            <a:extLst>
              <a:ext uri="{FF2B5EF4-FFF2-40B4-BE49-F238E27FC236}">
                <a16:creationId xmlns:a16="http://schemas.microsoft.com/office/drawing/2014/main" xmlns="" id="{0518F059-2C98-02A7-92D8-EE1D464BF469}"/>
              </a:ext>
            </a:extLst>
          </p:cNvPr>
          <p:cNvSpPr/>
          <p:nvPr/>
        </p:nvSpPr>
        <p:spPr>
          <a:xfrm>
            <a:off x="2577935" y="3134025"/>
            <a:ext cx="8986186" cy="2995702"/>
          </a:xfrm>
          <a:custGeom>
            <a:avLst/>
            <a:gdLst>
              <a:gd name="connsiteX0" fmla="*/ 0 w 8986186"/>
              <a:gd name="connsiteY0" fmla="*/ 348550 h 2995702"/>
              <a:gd name="connsiteX1" fmla="*/ 348550 w 8986186"/>
              <a:gd name="connsiteY1" fmla="*/ 0 h 2995702"/>
              <a:gd name="connsiteX2" fmla="*/ 8637636 w 8986186"/>
              <a:gd name="connsiteY2" fmla="*/ 0 h 2995702"/>
              <a:gd name="connsiteX3" fmla="*/ 8986186 w 8986186"/>
              <a:gd name="connsiteY3" fmla="*/ 348550 h 2995702"/>
              <a:gd name="connsiteX4" fmla="*/ 8986186 w 8986186"/>
              <a:gd name="connsiteY4" fmla="*/ 2647152 h 2995702"/>
              <a:gd name="connsiteX5" fmla="*/ 8637636 w 8986186"/>
              <a:gd name="connsiteY5" fmla="*/ 2995702 h 2995702"/>
              <a:gd name="connsiteX6" fmla="*/ 348550 w 8986186"/>
              <a:gd name="connsiteY6" fmla="*/ 2995702 h 2995702"/>
              <a:gd name="connsiteX7" fmla="*/ 0 w 8986186"/>
              <a:gd name="connsiteY7" fmla="*/ 2647152 h 2995702"/>
              <a:gd name="connsiteX8" fmla="*/ 0 w 8986186"/>
              <a:gd name="connsiteY8" fmla="*/ 348550 h 299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6186" h="2995702" fill="none" extrusionOk="0">
                <a:moveTo>
                  <a:pt x="0" y="348550"/>
                </a:moveTo>
                <a:cubicBezTo>
                  <a:pt x="1093" y="185624"/>
                  <a:pt x="161950" y="9901"/>
                  <a:pt x="348550" y="0"/>
                </a:cubicBezTo>
                <a:cubicBezTo>
                  <a:pt x="3064309" y="72427"/>
                  <a:pt x="7566076" y="61419"/>
                  <a:pt x="8637636" y="0"/>
                </a:cubicBezTo>
                <a:cubicBezTo>
                  <a:pt x="8826436" y="-25460"/>
                  <a:pt x="8982087" y="154811"/>
                  <a:pt x="8986186" y="348550"/>
                </a:cubicBezTo>
                <a:cubicBezTo>
                  <a:pt x="9087062" y="783724"/>
                  <a:pt x="8878873" y="1841189"/>
                  <a:pt x="8986186" y="2647152"/>
                </a:cubicBezTo>
                <a:cubicBezTo>
                  <a:pt x="8988967" y="2825539"/>
                  <a:pt x="8816486" y="2980401"/>
                  <a:pt x="8637636" y="2995702"/>
                </a:cubicBezTo>
                <a:cubicBezTo>
                  <a:pt x="6556813" y="3025529"/>
                  <a:pt x="3830747" y="2916396"/>
                  <a:pt x="348550" y="2995702"/>
                </a:cubicBezTo>
                <a:cubicBezTo>
                  <a:pt x="181959" y="2992773"/>
                  <a:pt x="-30849" y="2845751"/>
                  <a:pt x="0" y="2647152"/>
                </a:cubicBezTo>
                <a:cubicBezTo>
                  <a:pt x="50037" y="2030488"/>
                  <a:pt x="770" y="921286"/>
                  <a:pt x="0" y="348550"/>
                </a:cubicBezTo>
                <a:close/>
              </a:path>
              <a:path w="8986186" h="2995702" stroke="0" extrusionOk="0">
                <a:moveTo>
                  <a:pt x="0" y="348550"/>
                </a:moveTo>
                <a:cubicBezTo>
                  <a:pt x="29933" y="164210"/>
                  <a:pt x="167046" y="22907"/>
                  <a:pt x="348550" y="0"/>
                </a:cubicBezTo>
                <a:cubicBezTo>
                  <a:pt x="3752820" y="123000"/>
                  <a:pt x="5113301" y="-96860"/>
                  <a:pt x="8637636" y="0"/>
                </a:cubicBezTo>
                <a:cubicBezTo>
                  <a:pt x="8815113" y="-11449"/>
                  <a:pt x="9001635" y="124905"/>
                  <a:pt x="8986186" y="348550"/>
                </a:cubicBezTo>
                <a:cubicBezTo>
                  <a:pt x="8989359" y="1327432"/>
                  <a:pt x="9080453" y="2071619"/>
                  <a:pt x="8986186" y="2647152"/>
                </a:cubicBezTo>
                <a:cubicBezTo>
                  <a:pt x="8951441" y="2852238"/>
                  <a:pt x="8814742" y="2993183"/>
                  <a:pt x="8637636" y="2995702"/>
                </a:cubicBezTo>
                <a:cubicBezTo>
                  <a:pt x="4635001" y="2834995"/>
                  <a:pt x="1489282" y="3035369"/>
                  <a:pt x="348550" y="2995702"/>
                </a:cubicBezTo>
                <a:cubicBezTo>
                  <a:pt x="123201" y="2989067"/>
                  <a:pt x="-5129" y="2837328"/>
                  <a:pt x="0" y="2647152"/>
                </a:cubicBezTo>
                <a:cubicBezTo>
                  <a:pt x="32216" y="1992436"/>
                  <a:pt x="57206" y="1445101"/>
                  <a:pt x="0" y="348550"/>
                </a:cubicBezTo>
                <a:close/>
              </a:path>
            </a:pathLst>
          </a:custGeom>
          <a:solidFill>
            <a:schemeClr val="accent6">
              <a:lumMod val="20000"/>
              <a:lumOff val="80000"/>
            </a:schemeClr>
          </a:solidFill>
          <a:ln w="57150">
            <a:solidFill>
              <a:srgbClr val="002060"/>
            </a:solidFill>
            <a:extLst>
              <a:ext uri="{C807C97D-BFC1-408E-A445-0C87EB9F89A2}">
                <ask:lineSketchStyleProps xmlns:ask="http://schemas.microsoft.com/office/drawing/2018/sketchyshapes" xmln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Em sẽ khuyên Bin là: </a:t>
            </a:r>
            <a:r>
              <a:rPr lang="en-US" sz="4000" b="1" dirty="0">
                <a:solidFill>
                  <a:sysClr val="windowText" lastClr="000000"/>
                </a:solidFill>
              </a:rPr>
              <a:t>Bin </a:t>
            </a:r>
            <a:r>
              <a:rPr lang="en-US" sz="4000" b="1" dirty="0" err="1">
                <a:solidFill>
                  <a:sysClr val="windowText" lastClr="000000"/>
                </a:solidFill>
              </a:rPr>
              <a:t>nên</a:t>
            </a:r>
            <a:r>
              <a:rPr lang="en-US" sz="4000" b="1" dirty="0">
                <a:solidFill>
                  <a:sysClr val="windowText" lastClr="000000"/>
                </a:solidFill>
              </a:rPr>
              <a:t> </a:t>
            </a:r>
            <a:r>
              <a:rPr lang="en-US" sz="4000" b="1" dirty="0" err="1">
                <a:solidFill>
                  <a:sysClr val="windowText" lastClr="000000"/>
                </a:solidFill>
              </a:rPr>
              <a:t>tiết</a:t>
            </a:r>
            <a:r>
              <a:rPr lang="en-US" sz="4000" b="1" dirty="0">
                <a:solidFill>
                  <a:sysClr val="windowText" lastClr="000000"/>
                </a:solidFill>
              </a:rPr>
              <a:t> </a:t>
            </a:r>
            <a:r>
              <a:rPr lang="en-US" sz="4000" b="1" dirty="0" err="1">
                <a:solidFill>
                  <a:sysClr val="windowText" lastClr="000000"/>
                </a:solidFill>
              </a:rPr>
              <a:t>kiệm</a:t>
            </a:r>
            <a:r>
              <a:rPr lang="en-US" sz="4000" b="1" dirty="0">
                <a:solidFill>
                  <a:sysClr val="windowText" lastClr="000000"/>
                </a:solidFill>
              </a:rPr>
              <a:t> </a:t>
            </a:r>
            <a:r>
              <a:rPr lang="en-US" sz="4000" b="1" dirty="0" err="1">
                <a:solidFill>
                  <a:sysClr val="windowText" lastClr="000000"/>
                </a:solidFill>
              </a:rPr>
              <a:t>thức</a:t>
            </a:r>
            <a:r>
              <a:rPr lang="en-US" sz="4000" b="1" dirty="0">
                <a:solidFill>
                  <a:sysClr val="windowText" lastClr="000000"/>
                </a:solidFill>
              </a:rPr>
              <a:t> </a:t>
            </a:r>
            <a:r>
              <a:rPr lang="en-US" sz="4000" b="1" dirty="0" err="1">
                <a:solidFill>
                  <a:sysClr val="windowText" lastClr="000000"/>
                </a:solidFill>
              </a:rPr>
              <a:t>ăn</a:t>
            </a:r>
            <a:r>
              <a:rPr lang="en-US" sz="4000" b="1" dirty="0">
                <a:solidFill>
                  <a:sysClr val="windowText" lastClr="000000"/>
                </a:solidFill>
              </a:rPr>
              <a:t>, </a:t>
            </a:r>
            <a:r>
              <a:rPr lang="en-US" sz="4000" b="1" dirty="0" err="1">
                <a:solidFill>
                  <a:sysClr val="windowText" lastClr="000000"/>
                </a:solidFill>
              </a:rPr>
              <a:t>lấy</a:t>
            </a:r>
            <a:r>
              <a:rPr lang="en-US" sz="4000" b="1" dirty="0">
                <a:solidFill>
                  <a:sysClr val="windowText" lastClr="000000"/>
                </a:solidFill>
              </a:rPr>
              <a:t> </a:t>
            </a:r>
            <a:r>
              <a:rPr lang="en-US" sz="4000" b="1" dirty="0" err="1">
                <a:solidFill>
                  <a:sysClr val="windowText" lastClr="000000"/>
                </a:solidFill>
              </a:rPr>
              <a:t>đồ</a:t>
            </a:r>
            <a:r>
              <a:rPr lang="en-US" sz="4000" b="1" dirty="0">
                <a:solidFill>
                  <a:sysClr val="windowText" lastClr="000000"/>
                </a:solidFill>
              </a:rPr>
              <a:t> </a:t>
            </a:r>
            <a:r>
              <a:rPr lang="en-US" sz="4000" b="1" dirty="0" err="1">
                <a:solidFill>
                  <a:sysClr val="windowText" lastClr="000000"/>
                </a:solidFill>
              </a:rPr>
              <a:t>ăn</a:t>
            </a:r>
            <a:r>
              <a:rPr lang="en-US" sz="4000" b="1" dirty="0">
                <a:solidFill>
                  <a:sysClr val="windowText" lastClr="000000"/>
                </a:solidFill>
              </a:rPr>
              <a:t> </a:t>
            </a:r>
            <a:r>
              <a:rPr lang="en-US" sz="4000" b="1" dirty="0" err="1">
                <a:solidFill>
                  <a:sysClr val="windowText" lastClr="000000"/>
                </a:solidFill>
              </a:rPr>
              <a:t>thức</a:t>
            </a:r>
            <a:r>
              <a:rPr lang="en-US" sz="4000" b="1" dirty="0">
                <a:solidFill>
                  <a:sysClr val="windowText" lastClr="000000"/>
                </a:solidFill>
              </a:rPr>
              <a:t> </a:t>
            </a:r>
            <a:r>
              <a:rPr lang="en-US" sz="4000" b="1" dirty="0" err="1">
                <a:solidFill>
                  <a:sysClr val="windowText" lastClr="000000"/>
                </a:solidFill>
              </a:rPr>
              <a:t>uống</a:t>
            </a:r>
            <a:r>
              <a:rPr lang="en-US" sz="4000" b="1" dirty="0">
                <a:solidFill>
                  <a:sysClr val="windowText" lastClr="000000"/>
                </a:solidFill>
              </a:rPr>
              <a:t> </a:t>
            </a:r>
            <a:r>
              <a:rPr lang="en-US" sz="4000" b="1" dirty="0" err="1">
                <a:solidFill>
                  <a:sysClr val="windowText" lastClr="000000"/>
                </a:solidFill>
              </a:rPr>
              <a:t>vừa</a:t>
            </a:r>
            <a:r>
              <a:rPr lang="en-US" sz="4000" b="1" dirty="0">
                <a:solidFill>
                  <a:sysClr val="windowText" lastClr="000000"/>
                </a:solidFill>
              </a:rPr>
              <a:t> </a:t>
            </a:r>
            <a:r>
              <a:rPr lang="en-US" sz="4000" b="1" dirty="0" err="1">
                <a:solidFill>
                  <a:sysClr val="windowText" lastClr="000000"/>
                </a:solidFill>
              </a:rPr>
              <a:t>đủ</a:t>
            </a:r>
            <a:r>
              <a:rPr lang="en-US" sz="4000" b="1" dirty="0">
                <a:solidFill>
                  <a:sysClr val="windowText" lastClr="000000"/>
                </a:solidFill>
              </a:rPr>
              <a:t>, </a:t>
            </a:r>
            <a:r>
              <a:rPr lang="en-US" sz="4000" b="1" dirty="0" err="1">
                <a:solidFill>
                  <a:sysClr val="windowText" lastClr="000000"/>
                </a:solidFill>
              </a:rPr>
              <a:t>bạn</a:t>
            </a:r>
            <a:r>
              <a:rPr lang="en-US" sz="4000" b="1" dirty="0">
                <a:solidFill>
                  <a:sysClr val="windowText" lastClr="000000"/>
                </a:solidFill>
              </a:rPr>
              <a:t> </a:t>
            </a:r>
            <a:r>
              <a:rPr lang="en-US" sz="4000" b="1" dirty="0" err="1">
                <a:solidFill>
                  <a:sysClr val="windowText" lastClr="000000"/>
                </a:solidFill>
              </a:rPr>
              <a:t>ăn</a:t>
            </a:r>
            <a:r>
              <a:rPr lang="en-US" sz="4000" b="1" dirty="0">
                <a:solidFill>
                  <a:sysClr val="windowText" lastClr="000000"/>
                </a:solidFill>
              </a:rPr>
              <a:t> </a:t>
            </a:r>
            <a:r>
              <a:rPr lang="en-US" sz="4000" b="1" dirty="0" err="1">
                <a:solidFill>
                  <a:sysClr val="windowText" lastClr="000000"/>
                </a:solidFill>
              </a:rPr>
              <a:t>hết</a:t>
            </a:r>
            <a:r>
              <a:rPr lang="en-US" sz="4000" b="1" dirty="0">
                <a:solidFill>
                  <a:sysClr val="windowText" lastClr="000000"/>
                </a:solidFill>
              </a:rPr>
              <a:t> </a:t>
            </a:r>
            <a:r>
              <a:rPr lang="en-US" sz="4000" b="1" dirty="0" err="1">
                <a:solidFill>
                  <a:sysClr val="windowText" lastClr="000000"/>
                </a:solidFill>
              </a:rPr>
              <a:t>có</a:t>
            </a:r>
            <a:r>
              <a:rPr lang="en-US" sz="4000" b="1" dirty="0">
                <a:solidFill>
                  <a:sysClr val="windowText" lastClr="000000"/>
                </a:solidFill>
              </a:rPr>
              <a:t> </a:t>
            </a:r>
            <a:r>
              <a:rPr lang="en-US" sz="4000" b="1" dirty="0" err="1">
                <a:solidFill>
                  <a:sysClr val="windowText" lastClr="000000"/>
                </a:solidFill>
              </a:rPr>
              <a:t>thể</a:t>
            </a:r>
            <a:r>
              <a:rPr lang="en-US" sz="4000" b="1" dirty="0">
                <a:solidFill>
                  <a:sysClr val="windowText" lastClr="000000"/>
                </a:solidFill>
              </a:rPr>
              <a:t> </a:t>
            </a:r>
            <a:r>
              <a:rPr lang="en-US" sz="4000" b="1" dirty="0" err="1">
                <a:solidFill>
                  <a:sysClr val="windowText" lastClr="000000"/>
                </a:solidFill>
              </a:rPr>
              <a:t>lấy</a:t>
            </a:r>
            <a:r>
              <a:rPr lang="en-US" sz="4000" b="1" dirty="0">
                <a:solidFill>
                  <a:sysClr val="windowText" lastClr="000000"/>
                </a:solidFill>
              </a:rPr>
              <a:t> </a:t>
            </a:r>
            <a:r>
              <a:rPr lang="en-US" sz="4000" b="1" dirty="0" err="1">
                <a:solidFill>
                  <a:sysClr val="windowText" lastClr="000000"/>
                </a:solidFill>
              </a:rPr>
              <a:t>thêm</a:t>
            </a:r>
            <a:r>
              <a:rPr lang="en-US" sz="4000" b="1" dirty="0">
                <a:solidFill>
                  <a:sysClr val="windowText" lastClr="000000"/>
                </a:solidFill>
              </a:rPr>
              <a:t>, </a:t>
            </a:r>
            <a:r>
              <a:rPr lang="en-US" sz="4000" b="1" dirty="0" err="1">
                <a:solidFill>
                  <a:sysClr val="windowText" lastClr="000000"/>
                </a:solidFill>
              </a:rPr>
              <a:t>nếu</a:t>
            </a:r>
            <a:r>
              <a:rPr lang="en-US" sz="4000" b="1" dirty="0">
                <a:solidFill>
                  <a:sysClr val="windowText" lastClr="000000"/>
                </a:solidFill>
              </a:rPr>
              <a:t> </a:t>
            </a:r>
            <a:r>
              <a:rPr lang="en-US" sz="4000" b="1" dirty="0" err="1">
                <a:solidFill>
                  <a:sysClr val="windowText" lastClr="000000"/>
                </a:solidFill>
              </a:rPr>
              <a:t>bạn</a:t>
            </a:r>
            <a:r>
              <a:rPr lang="en-US" sz="4000" b="1" dirty="0">
                <a:solidFill>
                  <a:sysClr val="windowText" lastClr="000000"/>
                </a:solidFill>
              </a:rPr>
              <a:t> </a:t>
            </a:r>
            <a:r>
              <a:rPr lang="en-US" sz="4000" b="1" dirty="0" err="1">
                <a:solidFill>
                  <a:sysClr val="windowText" lastClr="000000"/>
                </a:solidFill>
              </a:rPr>
              <a:t>lấy</a:t>
            </a:r>
            <a:r>
              <a:rPr lang="en-US" sz="4000" b="1" dirty="0">
                <a:solidFill>
                  <a:sysClr val="windowText" lastClr="000000"/>
                </a:solidFill>
              </a:rPr>
              <a:t> </a:t>
            </a:r>
            <a:r>
              <a:rPr lang="en-US" sz="4000" b="1" dirty="0" err="1">
                <a:solidFill>
                  <a:sysClr val="windowText" lastClr="000000"/>
                </a:solidFill>
              </a:rPr>
              <a:t>nhiều</a:t>
            </a:r>
            <a:r>
              <a:rPr lang="en-US" sz="4000" b="1" dirty="0">
                <a:solidFill>
                  <a:sysClr val="windowText" lastClr="000000"/>
                </a:solidFill>
              </a:rPr>
              <a:t> </a:t>
            </a:r>
            <a:r>
              <a:rPr lang="en-US" sz="4000" b="1" dirty="0" err="1">
                <a:solidFill>
                  <a:sysClr val="windowText" lastClr="000000"/>
                </a:solidFill>
              </a:rPr>
              <a:t>quá</a:t>
            </a:r>
            <a:r>
              <a:rPr lang="en-US" sz="4000" b="1" dirty="0">
                <a:solidFill>
                  <a:sysClr val="windowText" lastClr="000000"/>
                </a:solidFill>
              </a:rPr>
              <a:t> </a:t>
            </a:r>
            <a:r>
              <a:rPr lang="en-US" sz="4000" b="1" dirty="0" err="1">
                <a:solidFill>
                  <a:sysClr val="windowText" lastClr="000000"/>
                </a:solidFill>
              </a:rPr>
              <a:t>ăn</a:t>
            </a:r>
            <a:r>
              <a:rPr lang="en-US" sz="4000" b="1" dirty="0">
                <a:solidFill>
                  <a:sysClr val="windowText" lastClr="000000"/>
                </a:solidFill>
              </a:rPr>
              <a:t> </a:t>
            </a:r>
            <a:r>
              <a:rPr lang="en-US" sz="4000" b="1" dirty="0" err="1">
                <a:solidFill>
                  <a:sysClr val="windowText" lastClr="000000"/>
                </a:solidFill>
              </a:rPr>
              <a:t>không</a:t>
            </a:r>
            <a:r>
              <a:rPr lang="en-US" sz="4000" b="1" dirty="0">
                <a:solidFill>
                  <a:sysClr val="windowText" lastClr="000000"/>
                </a:solidFill>
              </a:rPr>
              <a:t> </a:t>
            </a:r>
            <a:r>
              <a:rPr lang="en-US" sz="4000" b="1" dirty="0" err="1">
                <a:solidFill>
                  <a:sysClr val="windowText" lastClr="000000"/>
                </a:solidFill>
              </a:rPr>
              <a:t>hết</a:t>
            </a:r>
            <a:r>
              <a:rPr lang="en-US" sz="4000" b="1" dirty="0">
                <a:solidFill>
                  <a:sysClr val="windowText" lastClr="000000"/>
                </a:solidFill>
              </a:rPr>
              <a:t> </a:t>
            </a:r>
            <a:r>
              <a:rPr lang="en-US" sz="4000" b="1" dirty="0" err="1">
                <a:solidFill>
                  <a:sysClr val="windowText" lastClr="000000"/>
                </a:solidFill>
              </a:rPr>
              <a:t>bỏ</a:t>
            </a:r>
            <a:r>
              <a:rPr lang="en-US" sz="4000" b="1" dirty="0">
                <a:solidFill>
                  <a:sysClr val="windowText" lastClr="000000"/>
                </a:solidFill>
              </a:rPr>
              <a:t> </a:t>
            </a:r>
            <a:r>
              <a:rPr lang="en-US" sz="4000" b="1" dirty="0" err="1">
                <a:solidFill>
                  <a:sysClr val="windowText" lastClr="000000"/>
                </a:solidFill>
              </a:rPr>
              <a:t>đi</a:t>
            </a:r>
            <a:r>
              <a:rPr lang="en-US" sz="4000" b="1" dirty="0">
                <a:solidFill>
                  <a:sysClr val="windowText" lastClr="000000"/>
                </a:solidFill>
              </a:rPr>
              <a:t> </a:t>
            </a:r>
            <a:r>
              <a:rPr lang="en-US" sz="4000" b="1" dirty="0" err="1">
                <a:solidFill>
                  <a:sysClr val="windowText" lastClr="000000"/>
                </a:solidFill>
              </a:rPr>
              <a:t>rất</a:t>
            </a:r>
            <a:r>
              <a:rPr lang="en-US" sz="4000" b="1" dirty="0">
                <a:solidFill>
                  <a:sysClr val="windowText" lastClr="000000"/>
                </a:solidFill>
              </a:rPr>
              <a:t> </a:t>
            </a:r>
            <a:r>
              <a:rPr lang="en-US" sz="4000" b="1" dirty="0" err="1">
                <a:solidFill>
                  <a:sysClr val="windowText" lastClr="000000"/>
                </a:solidFill>
              </a:rPr>
              <a:t>phí</a:t>
            </a:r>
            <a:r>
              <a:rPr lang="en-US" sz="4000" b="1" dirty="0">
                <a:solidFill>
                  <a:sysClr val="windowText" lastClr="000000"/>
                </a:solidFill>
              </a:rPr>
              <a:t>.</a:t>
            </a:r>
          </a:p>
        </p:txBody>
      </p:sp>
    </p:spTree>
    <p:extLst>
      <p:ext uri="{BB962C8B-B14F-4D97-AF65-F5344CB8AC3E}">
        <p14:creationId xmlns:p14="http://schemas.microsoft.com/office/powerpoint/2010/main" val="2414102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BD67765-60A9-04B1-A26C-635152F61829}"/>
              </a:ext>
            </a:extLst>
          </p:cNvPr>
          <p:cNvPicPr>
            <a:picLocks noChangeAspect="1"/>
          </p:cNvPicPr>
          <p:nvPr/>
        </p:nvPicPr>
        <p:blipFill>
          <a:blip r:embed="rId3"/>
          <a:stretch>
            <a:fillRect/>
          </a:stretch>
        </p:blipFill>
        <p:spPr>
          <a:xfrm>
            <a:off x="0" y="-23257"/>
            <a:ext cx="12203915" cy="6881257"/>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158107"/>
            <a:ext cx="11831216" cy="6475445"/>
          </a:xfrm>
          <a:prstGeom prst="roundRect">
            <a:avLst>
              <a:gd name="adj" fmla="val 13084"/>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FA9B450C-4A76-F9F5-6763-F05154D142FD}"/>
              </a:ext>
            </a:extLst>
          </p:cNvPr>
          <p:cNvGrpSpPr/>
          <p:nvPr/>
        </p:nvGrpSpPr>
        <p:grpSpPr>
          <a:xfrm>
            <a:off x="1219455" y="108477"/>
            <a:ext cx="9243730" cy="901940"/>
            <a:chOff x="1187486" y="529975"/>
            <a:chExt cx="9243730" cy="901940"/>
          </a:xfrm>
        </p:grpSpPr>
        <p:sp>
          <p:nvSpPr>
            <p:cNvPr id="28" name="椭圆 31">
              <a:extLst>
                <a:ext uri="{FF2B5EF4-FFF2-40B4-BE49-F238E27FC236}">
                  <a16:creationId xmlns:a16="http://schemas.microsoft.com/office/drawing/2014/main" xmlns="" id="{76EDE16F-185C-1351-1ADF-C7621C40CD62}"/>
                </a:ext>
              </a:extLst>
            </p:cNvPr>
            <p:cNvSpPr/>
            <p:nvPr/>
          </p:nvSpPr>
          <p:spPr>
            <a:xfrm rot="10800000" flipH="1">
              <a:off x="1436216" y="529975"/>
              <a:ext cx="8995000" cy="693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29" name="Hộp Văn bản 9">
              <a:extLst>
                <a:ext uri="{FF2B5EF4-FFF2-40B4-BE49-F238E27FC236}">
                  <a16:creationId xmlns:a16="http://schemas.microsoft.com/office/drawing/2014/main" xmlns="" id="{2A83BF6C-09E4-5B4A-829E-1F14C6D29A67}"/>
                </a:ext>
              </a:extLst>
            </p:cNvPr>
            <p:cNvSpPr txBox="1"/>
            <p:nvPr/>
          </p:nvSpPr>
          <p:spPr>
            <a:xfrm>
              <a:off x="2008284" y="607427"/>
              <a:ext cx="8164903"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3. Đưa ra lời khuyên trong các tình huống sau</a:t>
              </a:r>
            </a:p>
          </p:txBody>
        </p:sp>
        <p:pic>
          <p:nvPicPr>
            <p:cNvPr id="30" name="Hình ảnh 29">
              <a:extLst>
                <a:ext uri="{FF2B5EF4-FFF2-40B4-BE49-F238E27FC236}">
                  <a16:creationId xmlns:a16="http://schemas.microsoft.com/office/drawing/2014/main" xmlns="" id="{2AC0E10A-76F5-592E-8D8C-4FAE4B80C8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87486" y="595351"/>
              <a:ext cx="1018720" cy="836564"/>
            </a:xfrm>
            <a:prstGeom prst="rect">
              <a:avLst/>
            </a:prstGeom>
          </p:spPr>
        </p:pic>
      </p:grpSp>
      <p:sp>
        <p:nvSpPr>
          <p:cNvPr id="3" name="Rectangle: Diagonal Corners Rounded 2">
            <a:extLst>
              <a:ext uri="{FF2B5EF4-FFF2-40B4-BE49-F238E27FC236}">
                <a16:creationId xmlns:a16="http://schemas.microsoft.com/office/drawing/2014/main" xmlns="" id="{FC38EDDC-3A17-0C99-A612-7CB03FC3B2C5}"/>
              </a:ext>
            </a:extLst>
          </p:cNvPr>
          <p:cNvSpPr/>
          <p:nvPr/>
        </p:nvSpPr>
        <p:spPr>
          <a:xfrm>
            <a:off x="391236" y="1010668"/>
            <a:ext cx="11409528" cy="1868921"/>
          </a:xfrm>
          <a:custGeom>
            <a:avLst/>
            <a:gdLst>
              <a:gd name="connsiteX0" fmla="*/ 311493 w 11409528"/>
              <a:gd name="connsiteY0" fmla="*/ 0 h 1868921"/>
              <a:gd name="connsiteX1" fmla="*/ 11409528 w 11409528"/>
              <a:gd name="connsiteY1" fmla="*/ 0 h 1868921"/>
              <a:gd name="connsiteX2" fmla="*/ 11409528 w 11409528"/>
              <a:gd name="connsiteY2" fmla="*/ 0 h 1868921"/>
              <a:gd name="connsiteX3" fmla="*/ 11409528 w 11409528"/>
              <a:gd name="connsiteY3" fmla="*/ 1557428 h 1868921"/>
              <a:gd name="connsiteX4" fmla="*/ 11098035 w 11409528"/>
              <a:gd name="connsiteY4" fmla="*/ 1868921 h 1868921"/>
              <a:gd name="connsiteX5" fmla="*/ 0 w 11409528"/>
              <a:gd name="connsiteY5" fmla="*/ 1868921 h 1868921"/>
              <a:gd name="connsiteX6" fmla="*/ 0 w 11409528"/>
              <a:gd name="connsiteY6" fmla="*/ 1868921 h 1868921"/>
              <a:gd name="connsiteX7" fmla="*/ 0 w 11409528"/>
              <a:gd name="connsiteY7" fmla="*/ 311493 h 1868921"/>
              <a:gd name="connsiteX8" fmla="*/ 311493 w 11409528"/>
              <a:gd name="connsiteY8" fmla="*/ 0 h 186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9528" h="1868921" fill="none" extrusionOk="0">
                <a:moveTo>
                  <a:pt x="311493" y="0"/>
                </a:moveTo>
                <a:cubicBezTo>
                  <a:pt x="5159118" y="69899"/>
                  <a:pt x="9416874" y="121813"/>
                  <a:pt x="11409528" y="0"/>
                </a:cubicBezTo>
                <a:lnTo>
                  <a:pt x="11409528" y="0"/>
                </a:lnTo>
                <a:cubicBezTo>
                  <a:pt x="11312509" y="249748"/>
                  <a:pt x="11413784" y="910440"/>
                  <a:pt x="11409528" y="1557428"/>
                </a:cubicBezTo>
                <a:cubicBezTo>
                  <a:pt x="11401642" y="1727778"/>
                  <a:pt x="11282475" y="1860913"/>
                  <a:pt x="11098035" y="1868921"/>
                </a:cubicBezTo>
                <a:cubicBezTo>
                  <a:pt x="9888020" y="1740206"/>
                  <a:pt x="1955510" y="1932320"/>
                  <a:pt x="0" y="1868921"/>
                </a:cubicBezTo>
                <a:lnTo>
                  <a:pt x="0" y="1868921"/>
                </a:lnTo>
                <a:cubicBezTo>
                  <a:pt x="-81547" y="1580836"/>
                  <a:pt x="31621" y="962092"/>
                  <a:pt x="0" y="311493"/>
                </a:cubicBezTo>
                <a:cubicBezTo>
                  <a:pt x="-7285" y="132713"/>
                  <a:pt x="154987" y="-23646"/>
                  <a:pt x="311493" y="0"/>
                </a:cubicBezTo>
                <a:close/>
              </a:path>
              <a:path w="11409528" h="1868921" stroke="0" extrusionOk="0">
                <a:moveTo>
                  <a:pt x="311493" y="0"/>
                </a:moveTo>
                <a:cubicBezTo>
                  <a:pt x="2042186" y="57387"/>
                  <a:pt x="7825153" y="-133898"/>
                  <a:pt x="11409528" y="0"/>
                </a:cubicBezTo>
                <a:lnTo>
                  <a:pt x="11409528" y="0"/>
                </a:lnTo>
                <a:cubicBezTo>
                  <a:pt x="11277288" y="212117"/>
                  <a:pt x="11447901" y="916189"/>
                  <a:pt x="11409528" y="1557428"/>
                </a:cubicBezTo>
                <a:cubicBezTo>
                  <a:pt x="11422005" y="1751552"/>
                  <a:pt x="11269942" y="1835223"/>
                  <a:pt x="11098035" y="1868921"/>
                </a:cubicBezTo>
                <a:cubicBezTo>
                  <a:pt x="7417567" y="1704122"/>
                  <a:pt x="1384539" y="1795706"/>
                  <a:pt x="0" y="1868921"/>
                </a:cubicBezTo>
                <a:lnTo>
                  <a:pt x="0" y="1868921"/>
                </a:lnTo>
                <a:cubicBezTo>
                  <a:pt x="-4537" y="1304122"/>
                  <a:pt x="78675" y="492802"/>
                  <a:pt x="0" y="311493"/>
                </a:cubicBezTo>
                <a:cubicBezTo>
                  <a:pt x="-5010" y="156286"/>
                  <a:pt x="118632" y="4249"/>
                  <a:pt x="311493"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5201511">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2:</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109538"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Cốm đang cùng Na gấp thuyền thì hết giấy thủ công. Cốm liền lấy một cuốn truyện tranh và nói với Na: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“Mình xé vài trang để gấp thuyền tiếp nhé!”</a:t>
            </a:r>
          </a:p>
          <a:p>
            <a:pPr indent="109538"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Nếu là Na, em sẽ khuyên Cốm điều gì?</a:t>
            </a:r>
          </a:p>
        </p:txBody>
      </p:sp>
      <p:pic>
        <p:nvPicPr>
          <p:cNvPr id="4" name="Picture 3" descr="A cartoon of a child&#10;&#10;Description automatically generated with low confidence">
            <a:extLst>
              <a:ext uri="{FF2B5EF4-FFF2-40B4-BE49-F238E27FC236}">
                <a16:creationId xmlns:a16="http://schemas.microsoft.com/office/drawing/2014/main" xmlns="" id="{BAA36E53-2D22-B9AB-5A7B-2FB89BFDA8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236" y="2838176"/>
            <a:ext cx="2110279" cy="3976740"/>
          </a:xfrm>
          <a:prstGeom prst="rect">
            <a:avLst/>
          </a:prstGeom>
        </p:spPr>
      </p:pic>
      <p:sp>
        <p:nvSpPr>
          <p:cNvPr id="5" name="Rectangle: Rounded Corners 4">
            <a:extLst>
              <a:ext uri="{FF2B5EF4-FFF2-40B4-BE49-F238E27FC236}">
                <a16:creationId xmlns:a16="http://schemas.microsoft.com/office/drawing/2014/main" xmlns="" id="{CC2559BC-ECCA-FC1C-9D47-32820AC43C7A}"/>
              </a:ext>
            </a:extLst>
          </p:cNvPr>
          <p:cNvSpPr/>
          <p:nvPr/>
        </p:nvSpPr>
        <p:spPr>
          <a:xfrm>
            <a:off x="2712359" y="3102534"/>
            <a:ext cx="8663212" cy="2959599"/>
          </a:xfrm>
          <a:custGeom>
            <a:avLst/>
            <a:gdLst>
              <a:gd name="connsiteX0" fmla="*/ 0 w 8663212"/>
              <a:gd name="connsiteY0" fmla="*/ 344349 h 2959599"/>
              <a:gd name="connsiteX1" fmla="*/ 344349 w 8663212"/>
              <a:gd name="connsiteY1" fmla="*/ 0 h 2959599"/>
              <a:gd name="connsiteX2" fmla="*/ 8318863 w 8663212"/>
              <a:gd name="connsiteY2" fmla="*/ 0 h 2959599"/>
              <a:gd name="connsiteX3" fmla="*/ 8663212 w 8663212"/>
              <a:gd name="connsiteY3" fmla="*/ 344349 h 2959599"/>
              <a:gd name="connsiteX4" fmla="*/ 8663212 w 8663212"/>
              <a:gd name="connsiteY4" fmla="*/ 2615250 h 2959599"/>
              <a:gd name="connsiteX5" fmla="*/ 8318863 w 8663212"/>
              <a:gd name="connsiteY5" fmla="*/ 2959599 h 2959599"/>
              <a:gd name="connsiteX6" fmla="*/ 344349 w 8663212"/>
              <a:gd name="connsiteY6" fmla="*/ 2959599 h 2959599"/>
              <a:gd name="connsiteX7" fmla="*/ 0 w 8663212"/>
              <a:gd name="connsiteY7" fmla="*/ 2615250 h 2959599"/>
              <a:gd name="connsiteX8" fmla="*/ 0 w 8663212"/>
              <a:gd name="connsiteY8" fmla="*/ 344349 h 295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3212" h="2959599" fill="none" extrusionOk="0">
                <a:moveTo>
                  <a:pt x="0" y="344349"/>
                </a:moveTo>
                <a:cubicBezTo>
                  <a:pt x="814" y="176202"/>
                  <a:pt x="170663" y="27681"/>
                  <a:pt x="344349" y="0"/>
                </a:cubicBezTo>
                <a:cubicBezTo>
                  <a:pt x="3059875" y="72427"/>
                  <a:pt x="6566944" y="61419"/>
                  <a:pt x="8318863" y="0"/>
                </a:cubicBezTo>
                <a:cubicBezTo>
                  <a:pt x="8503642" y="-37170"/>
                  <a:pt x="8635934" y="145919"/>
                  <a:pt x="8663212" y="344349"/>
                </a:cubicBezTo>
                <a:cubicBezTo>
                  <a:pt x="8764088" y="1029777"/>
                  <a:pt x="8555899" y="2014281"/>
                  <a:pt x="8663212" y="2615250"/>
                </a:cubicBezTo>
                <a:cubicBezTo>
                  <a:pt x="8668114" y="2780550"/>
                  <a:pt x="8500639" y="2950179"/>
                  <a:pt x="8318863" y="2959599"/>
                </a:cubicBezTo>
                <a:cubicBezTo>
                  <a:pt x="6410049" y="2989426"/>
                  <a:pt x="3732640" y="2880293"/>
                  <a:pt x="344349" y="2959599"/>
                </a:cubicBezTo>
                <a:cubicBezTo>
                  <a:pt x="186242" y="2955973"/>
                  <a:pt x="-24808" y="2810335"/>
                  <a:pt x="0" y="2615250"/>
                </a:cubicBezTo>
                <a:cubicBezTo>
                  <a:pt x="50037" y="1913381"/>
                  <a:pt x="770" y="895598"/>
                  <a:pt x="0" y="344349"/>
                </a:cubicBezTo>
                <a:close/>
              </a:path>
              <a:path w="8663212" h="2959599" stroke="0" extrusionOk="0">
                <a:moveTo>
                  <a:pt x="0" y="344349"/>
                </a:moveTo>
                <a:cubicBezTo>
                  <a:pt x="10328" y="156985"/>
                  <a:pt x="166858" y="26434"/>
                  <a:pt x="344349" y="0"/>
                </a:cubicBezTo>
                <a:cubicBezTo>
                  <a:pt x="1785643" y="123000"/>
                  <a:pt x="6585728" y="-96860"/>
                  <a:pt x="8318863" y="0"/>
                </a:cubicBezTo>
                <a:cubicBezTo>
                  <a:pt x="8488045" y="-16003"/>
                  <a:pt x="8679104" y="122131"/>
                  <a:pt x="8663212" y="344349"/>
                </a:cubicBezTo>
                <a:cubicBezTo>
                  <a:pt x="8666385" y="876577"/>
                  <a:pt x="8757479" y="2178460"/>
                  <a:pt x="8663212" y="2615250"/>
                </a:cubicBezTo>
                <a:cubicBezTo>
                  <a:pt x="8628379" y="2818048"/>
                  <a:pt x="8504285" y="2958820"/>
                  <a:pt x="8318863" y="2959599"/>
                </a:cubicBezTo>
                <a:cubicBezTo>
                  <a:pt x="6613534" y="2798892"/>
                  <a:pt x="2001026" y="2999266"/>
                  <a:pt x="344349" y="2959599"/>
                </a:cubicBezTo>
                <a:cubicBezTo>
                  <a:pt x="150586" y="2958875"/>
                  <a:pt x="-8463" y="2801595"/>
                  <a:pt x="0" y="2615250"/>
                </a:cubicBezTo>
                <a:cubicBezTo>
                  <a:pt x="32216" y="2317645"/>
                  <a:pt x="57206" y="1077078"/>
                  <a:pt x="0" y="344349"/>
                </a:cubicBezTo>
                <a:close/>
              </a:path>
            </a:pathLst>
          </a:custGeom>
          <a:solidFill>
            <a:schemeClr val="accent6">
              <a:lumMod val="20000"/>
              <a:lumOff val="80000"/>
            </a:schemeClr>
          </a:solidFill>
          <a:ln w="57150">
            <a:solidFill>
              <a:srgbClr val="002060"/>
            </a:solidFill>
            <a:extLst>
              <a:ext uri="{C807C97D-BFC1-408E-A445-0C87EB9F89A2}">
                <ask:lineSketchStyleProps xmlns:ask="http://schemas.microsoft.com/office/drawing/2018/sketchyshapes" xmln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Em sẽ khuyên Cốm là: Cốm không nên xé truyện tranh như thế vì sẽ làm quyển</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truyện tranh bị hỏng. Cốm nên tiết kiệm giấy.</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0985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BD67765-60A9-04B1-A26C-635152F61829}"/>
              </a:ext>
            </a:extLst>
          </p:cNvPr>
          <p:cNvPicPr>
            <a:picLocks noChangeAspect="1"/>
          </p:cNvPicPr>
          <p:nvPr/>
        </p:nvPicPr>
        <p:blipFill>
          <a:blip r:embed="rId3"/>
          <a:stretch>
            <a:fillRect/>
          </a:stretch>
        </p:blipFill>
        <p:spPr>
          <a:xfrm>
            <a:off x="0" y="-23257"/>
            <a:ext cx="12203915" cy="6881257"/>
          </a:xfrm>
          <a:prstGeom prst="rect">
            <a:avLst/>
          </a:prstGeom>
        </p:spPr>
      </p:pic>
      <p:sp>
        <p:nvSpPr>
          <p:cNvPr id="2" name="Rectangle: Rounded Corners 8">
            <a:extLst>
              <a:ext uri="{FF2B5EF4-FFF2-40B4-BE49-F238E27FC236}">
                <a16:creationId xmlns:a16="http://schemas.microsoft.com/office/drawing/2014/main" xmlns="" id="{AA29B317-E98B-602F-179E-E3417DA34D1C}"/>
              </a:ext>
            </a:extLst>
          </p:cNvPr>
          <p:cNvSpPr/>
          <p:nvPr/>
        </p:nvSpPr>
        <p:spPr>
          <a:xfrm>
            <a:off x="180392" y="158107"/>
            <a:ext cx="11831216" cy="6475445"/>
          </a:xfrm>
          <a:prstGeom prst="roundRect">
            <a:avLst>
              <a:gd name="adj" fmla="val 994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FA9B450C-4A76-F9F5-6763-F05154D142FD}"/>
              </a:ext>
            </a:extLst>
          </p:cNvPr>
          <p:cNvGrpSpPr/>
          <p:nvPr/>
        </p:nvGrpSpPr>
        <p:grpSpPr>
          <a:xfrm>
            <a:off x="1100437" y="108476"/>
            <a:ext cx="9362748" cy="836564"/>
            <a:chOff x="1068468" y="529974"/>
            <a:chExt cx="9362748" cy="836564"/>
          </a:xfrm>
        </p:grpSpPr>
        <p:sp>
          <p:nvSpPr>
            <p:cNvPr id="28" name="椭圆 31">
              <a:extLst>
                <a:ext uri="{FF2B5EF4-FFF2-40B4-BE49-F238E27FC236}">
                  <a16:creationId xmlns:a16="http://schemas.microsoft.com/office/drawing/2014/main" xmlns="" id="{76EDE16F-185C-1351-1ADF-C7621C40CD62}"/>
                </a:ext>
              </a:extLst>
            </p:cNvPr>
            <p:cNvSpPr/>
            <p:nvPr/>
          </p:nvSpPr>
          <p:spPr>
            <a:xfrm rot="10800000" flipH="1">
              <a:off x="1436216" y="529975"/>
              <a:ext cx="8995000" cy="693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29" name="Hộp Văn bản 9">
              <a:extLst>
                <a:ext uri="{FF2B5EF4-FFF2-40B4-BE49-F238E27FC236}">
                  <a16:creationId xmlns:a16="http://schemas.microsoft.com/office/drawing/2014/main" xmlns="" id="{2A83BF6C-09E4-5B4A-829E-1F14C6D29A67}"/>
                </a:ext>
              </a:extLst>
            </p:cNvPr>
            <p:cNvSpPr txBox="1"/>
            <p:nvPr/>
          </p:nvSpPr>
          <p:spPr>
            <a:xfrm>
              <a:off x="2008284" y="607427"/>
              <a:ext cx="8142325" cy="615553"/>
            </a:xfrm>
            <a:prstGeom prst="rect">
              <a:avLst/>
            </a:prstGeom>
            <a:noFill/>
          </p:spPr>
          <p:txBody>
            <a:bodyPr wrap="square">
              <a:spAutoFit/>
            </a:bodyPr>
            <a:lstStyle/>
            <a:p>
              <a:pPr algn="just"/>
              <a:r>
                <a:rPr lang="vi-VN" sz="3400" dirty="0">
                  <a:latin typeface="Calibri" panose="020F0502020204030204" pitchFamily="34" charset="0"/>
                  <a:ea typeface="Calibri" panose="020F0502020204030204" pitchFamily="34" charset="0"/>
                  <a:cs typeface="Calibri" panose="020F0502020204030204" pitchFamily="34" charset="0"/>
                </a:rPr>
                <a:t>3. Đưa ra lời khuyên trong các tình huống sau</a:t>
              </a:r>
            </a:p>
          </p:txBody>
        </p:sp>
        <p:pic>
          <p:nvPicPr>
            <p:cNvPr id="30" name="Hình ảnh 29">
              <a:extLst>
                <a:ext uri="{FF2B5EF4-FFF2-40B4-BE49-F238E27FC236}">
                  <a16:creationId xmlns:a16="http://schemas.microsoft.com/office/drawing/2014/main" xmlns="" id="{2AC0E10A-76F5-592E-8D8C-4FAE4B80C8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468" y="529974"/>
              <a:ext cx="1018720" cy="836564"/>
            </a:xfrm>
            <a:prstGeom prst="rect">
              <a:avLst/>
            </a:prstGeom>
          </p:spPr>
        </p:pic>
      </p:grpSp>
      <p:sp>
        <p:nvSpPr>
          <p:cNvPr id="4" name="Rectangle: Diagonal Corners Rounded 3">
            <a:extLst>
              <a:ext uri="{FF2B5EF4-FFF2-40B4-BE49-F238E27FC236}">
                <a16:creationId xmlns:a16="http://schemas.microsoft.com/office/drawing/2014/main" xmlns="" id="{98E8703A-FAB6-2194-4E90-5B6A50A15AEB}"/>
              </a:ext>
            </a:extLst>
          </p:cNvPr>
          <p:cNvSpPr/>
          <p:nvPr/>
        </p:nvSpPr>
        <p:spPr>
          <a:xfrm>
            <a:off x="391236" y="1010668"/>
            <a:ext cx="11409528" cy="1868921"/>
          </a:xfrm>
          <a:custGeom>
            <a:avLst/>
            <a:gdLst>
              <a:gd name="connsiteX0" fmla="*/ 311493 w 11409528"/>
              <a:gd name="connsiteY0" fmla="*/ 0 h 1868921"/>
              <a:gd name="connsiteX1" fmla="*/ 11409528 w 11409528"/>
              <a:gd name="connsiteY1" fmla="*/ 0 h 1868921"/>
              <a:gd name="connsiteX2" fmla="*/ 11409528 w 11409528"/>
              <a:gd name="connsiteY2" fmla="*/ 0 h 1868921"/>
              <a:gd name="connsiteX3" fmla="*/ 11409528 w 11409528"/>
              <a:gd name="connsiteY3" fmla="*/ 1557428 h 1868921"/>
              <a:gd name="connsiteX4" fmla="*/ 11098035 w 11409528"/>
              <a:gd name="connsiteY4" fmla="*/ 1868921 h 1868921"/>
              <a:gd name="connsiteX5" fmla="*/ 0 w 11409528"/>
              <a:gd name="connsiteY5" fmla="*/ 1868921 h 1868921"/>
              <a:gd name="connsiteX6" fmla="*/ 0 w 11409528"/>
              <a:gd name="connsiteY6" fmla="*/ 1868921 h 1868921"/>
              <a:gd name="connsiteX7" fmla="*/ 0 w 11409528"/>
              <a:gd name="connsiteY7" fmla="*/ 311493 h 1868921"/>
              <a:gd name="connsiteX8" fmla="*/ 311493 w 11409528"/>
              <a:gd name="connsiteY8" fmla="*/ 0 h 186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9528" h="1868921" fill="none" extrusionOk="0">
                <a:moveTo>
                  <a:pt x="311493" y="0"/>
                </a:moveTo>
                <a:cubicBezTo>
                  <a:pt x="5159118" y="69899"/>
                  <a:pt x="9416874" y="121813"/>
                  <a:pt x="11409528" y="0"/>
                </a:cubicBezTo>
                <a:lnTo>
                  <a:pt x="11409528" y="0"/>
                </a:lnTo>
                <a:cubicBezTo>
                  <a:pt x="11312509" y="249748"/>
                  <a:pt x="11413784" y="910440"/>
                  <a:pt x="11409528" y="1557428"/>
                </a:cubicBezTo>
                <a:cubicBezTo>
                  <a:pt x="11401642" y="1727778"/>
                  <a:pt x="11282475" y="1860913"/>
                  <a:pt x="11098035" y="1868921"/>
                </a:cubicBezTo>
                <a:cubicBezTo>
                  <a:pt x="9888020" y="1740206"/>
                  <a:pt x="1955510" y="1932320"/>
                  <a:pt x="0" y="1868921"/>
                </a:cubicBezTo>
                <a:lnTo>
                  <a:pt x="0" y="1868921"/>
                </a:lnTo>
                <a:cubicBezTo>
                  <a:pt x="-81547" y="1580836"/>
                  <a:pt x="31621" y="962092"/>
                  <a:pt x="0" y="311493"/>
                </a:cubicBezTo>
                <a:cubicBezTo>
                  <a:pt x="-7285" y="132713"/>
                  <a:pt x="154987" y="-23646"/>
                  <a:pt x="311493" y="0"/>
                </a:cubicBezTo>
                <a:close/>
              </a:path>
              <a:path w="11409528" h="1868921" stroke="0" extrusionOk="0">
                <a:moveTo>
                  <a:pt x="311493" y="0"/>
                </a:moveTo>
                <a:cubicBezTo>
                  <a:pt x="2042186" y="57387"/>
                  <a:pt x="7825153" y="-133898"/>
                  <a:pt x="11409528" y="0"/>
                </a:cubicBezTo>
                <a:lnTo>
                  <a:pt x="11409528" y="0"/>
                </a:lnTo>
                <a:cubicBezTo>
                  <a:pt x="11277288" y="212117"/>
                  <a:pt x="11447901" y="916189"/>
                  <a:pt x="11409528" y="1557428"/>
                </a:cubicBezTo>
                <a:cubicBezTo>
                  <a:pt x="11422005" y="1751552"/>
                  <a:pt x="11269942" y="1835223"/>
                  <a:pt x="11098035" y="1868921"/>
                </a:cubicBezTo>
                <a:cubicBezTo>
                  <a:pt x="7417567" y="1704122"/>
                  <a:pt x="1384539" y="1795706"/>
                  <a:pt x="0" y="1868921"/>
                </a:cubicBezTo>
                <a:lnTo>
                  <a:pt x="0" y="1868921"/>
                </a:lnTo>
                <a:cubicBezTo>
                  <a:pt x="-4537" y="1304122"/>
                  <a:pt x="78675" y="492802"/>
                  <a:pt x="0" y="311493"/>
                </a:cubicBezTo>
                <a:cubicBezTo>
                  <a:pt x="-5010" y="156286"/>
                  <a:pt x="118632" y="4249"/>
                  <a:pt x="311493"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5201511">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3:</a:t>
            </a:r>
          </a:p>
          <a:p>
            <a:pPr indent="177800"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Xe đạp của Bin bị hỏng bánh. Bố sửa lại nhưng Bin không đồng ý mà muốn mua xe mới.</a:t>
            </a:r>
          </a:p>
          <a:p>
            <a:pPr indent="177800" algn="just"/>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Nếu là bạn của Bin, em sẽ khuyên Bin điều gì?</a:t>
            </a:r>
            <a:endPar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cartoon of a child&#10;&#10;Description automatically generated with low confidence">
            <a:extLst>
              <a:ext uri="{FF2B5EF4-FFF2-40B4-BE49-F238E27FC236}">
                <a16:creationId xmlns:a16="http://schemas.microsoft.com/office/drawing/2014/main" xmlns="" id="{A240417B-68BE-2496-DE3D-A01DCE9A7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92" y="3012993"/>
            <a:ext cx="2110279" cy="3976740"/>
          </a:xfrm>
          <a:prstGeom prst="rect">
            <a:avLst/>
          </a:prstGeom>
        </p:spPr>
      </p:pic>
      <p:sp>
        <p:nvSpPr>
          <p:cNvPr id="5" name="Rectangle: Rounded Corners 4">
            <a:extLst>
              <a:ext uri="{FF2B5EF4-FFF2-40B4-BE49-F238E27FC236}">
                <a16:creationId xmlns:a16="http://schemas.microsoft.com/office/drawing/2014/main" xmlns="" id="{6DFD77EB-00D8-8DA6-BEC2-9742768D37BC}"/>
              </a:ext>
            </a:extLst>
          </p:cNvPr>
          <p:cNvSpPr/>
          <p:nvPr/>
        </p:nvSpPr>
        <p:spPr>
          <a:xfrm>
            <a:off x="2290671" y="3198557"/>
            <a:ext cx="9437907" cy="3116027"/>
          </a:xfrm>
          <a:custGeom>
            <a:avLst/>
            <a:gdLst>
              <a:gd name="connsiteX0" fmla="*/ 0 w 9437907"/>
              <a:gd name="connsiteY0" fmla="*/ 362550 h 3116027"/>
              <a:gd name="connsiteX1" fmla="*/ 362550 w 9437907"/>
              <a:gd name="connsiteY1" fmla="*/ 0 h 3116027"/>
              <a:gd name="connsiteX2" fmla="*/ 9075357 w 9437907"/>
              <a:gd name="connsiteY2" fmla="*/ 0 h 3116027"/>
              <a:gd name="connsiteX3" fmla="*/ 9437907 w 9437907"/>
              <a:gd name="connsiteY3" fmla="*/ 362550 h 3116027"/>
              <a:gd name="connsiteX4" fmla="*/ 9437907 w 9437907"/>
              <a:gd name="connsiteY4" fmla="*/ 2753477 h 3116027"/>
              <a:gd name="connsiteX5" fmla="*/ 9075357 w 9437907"/>
              <a:gd name="connsiteY5" fmla="*/ 3116027 h 3116027"/>
              <a:gd name="connsiteX6" fmla="*/ 362550 w 9437907"/>
              <a:gd name="connsiteY6" fmla="*/ 3116027 h 3116027"/>
              <a:gd name="connsiteX7" fmla="*/ 0 w 9437907"/>
              <a:gd name="connsiteY7" fmla="*/ 2753477 h 3116027"/>
              <a:gd name="connsiteX8" fmla="*/ 0 w 9437907"/>
              <a:gd name="connsiteY8" fmla="*/ 362550 h 3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7907" h="3116027" fill="none" extrusionOk="0">
                <a:moveTo>
                  <a:pt x="0" y="362550"/>
                </a:moveTo>
                <a:cubicBezTo>
                  <a:pt x="602" y="178622"/>
                  <a:pt x="179237" y="28393"/>
                  <a:pt x="362550" y="0"/>
                </a:cubicBezTo>
                <a:cubicBezTo>
                  <a:pt x="2506397" y="72427"/>
                  <a:pt x="7442794" y="61419"/>
                  <a:pt x="9075357" y="0"/>
                </a:cubicBezTo>
                <a:cubicBezTo>
                  <a:pt x="9273486" y="-14469"/>
                  <a:pt x="9415922" y="155669"/>
                  <a:pt x="9437907" y="362550"/>
                </a:cubicBezTo>
                <a:cubicBezTo>
                  <a:pt x="9538783" y="1279686"/>
                  <a:pt x="9330594" y="2232922"/>
                  <a:pt x="9437907" y="2753477"/>
                </a:cubicBezTo>
                <a:cubicBezTo>
                  <a:pt x="9441506" y="2935441"/>
                  <a:pt x="9249252" y="3086504"/>
                  <a:pt x="9075357" y="3116027"/>
                </a:cubicBezTo>
                <a:cubicBezTo>
                  <a:pt x="5754092" y="3145854"/>
                  <a:pt x="1630563" y="3036721"/>
                  <a:pt x="362550" y="3116027"/>
                </a:cubicBezTo>
                <a:cubicBezTo>
                  <a:pt x="199189" y="3111859"/>
                  <a:pt x="-10031" y="2955691"/>
                  <a:pt x="0" y="2753477"/>
                </a:cubicBezTo>
                <a:cubicBezTo>
                  <a:pt x="50037" y="1896624"/>
                  <a:pt x="770" y="1451361"/>
                  <a:pt x="0" y="362550"/>
                </a:cubicBezTo>
                <a:close/>
              </a:path>
              <a:path w="9437907" h="3116027" stroke="0" extrusionOk="0">
                <a:moveTo>
                  <a:pt x="0" y="362550"/>
                </a:moveTo>
                <a:cubicBezTo>
                  <a:pt x="28986" y="170220"/>
                  <a:pt x="178979" y="34711"/>
                  <a:pt x="362550" y="0"/>
                </a:cubicBezTo>
                <a:cubicBezTo>
                  <a:pt x="2114308" y="123000"/>
                  <a:pt x="5530765" y="-96860"/>
                  <a:pt x="9075357" y="0"/>
                </a:cubicBezTo>
                <a:cubicBezTo>
                  <a:pt x="9256400" y="-14624"/>
                  <a:pt x="9448077" y="141815"/>
                  <a:pt x="9437907" y="362550"/>
                </a:cubicBezTo>
                <a:cubicBezTo>
                  <a:pt x="9441080" y="1441518"/>
                  <a:pt x="9532174" y="1569416"/>
                  <a:pt x="9437907" y="2753477"/>
                </a:cubicBezTo>
                <a:cubicBezTo>
                  <a:pt x="9430672" y="2956329"/>
                  <a:pt x="9261110" y="3113658"/>
                  <a:pt x="9075357" y="3116027"/>
                </a:cubicBezTo>
                <a:cubicBezTo>
                  <a:pt x="7752330" y="2955320"/>
                  <a:pt x="1619787" y="3155694"/>
                  <a:pt x="362550" y="3116027"/>
                </a:cubicBezTo>
                <a:cubicBezTo>
                  <a:pt x="127216" y="3108937"/>
                  <a:pt x="-17475" y="2945791"/>
                  <a:pt x="0" y="2753477"/>
                </a:cubicBezTo>
                <a:cubicBezTo>
                  <a:pt x="32216" y="2023285"/>
                  <a:pt x="57206" y="1367911"/>
                  <a:pt x="0" y="362550"/>
                </a:cubicBezTo>
                <a:close/>
              </a:path>
            </a:pathLst>
          </a:custGeom>
          <a:solidFill>
            <a:schemeClr val="accent6">
              <a:lumMod val="20000"/>
              <a:lumOff val="80000"/>
            </a:schemeClr>
          </a:solidFill>
          <a:ln w="57150">
            <a:solidFill>
              <a:srgbClr val="002060"/>
            </a:solidFill>
            <a:extLst>
              <a:ext uri="{C807C97D-BFC1-408E-A445-0C87EB9F89A2}">
                <ask:lineSketchStyleProps xmlns:ask="http://schemas.microsoft.com/office/drawing/2018/sketchyshapes" xmln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Em sẽ khuyên Bin là: Xe đạp bị hỏng bánh chúng ta có thể sửa và sử dụng tiếp. Bin nên biết trân trọng và bảo quản đồ dùng của bản thân.</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8012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2"/>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sp>
        <p:nvSpPr>
          <p:cNvPr id="32" name="Rectangle: Rounded Corners 8">
            <a:extLst>
              <a:ext uri="{FF2B5EF4-FFF2-40B4-BE49-F238E27FC236}">
                <a16:creationId xmlns:a16="http://schemas.microsoft.com/office/drawing/2014/main" xmlns="" id="{FCEADE1A-2463-8646-7151-56E8EC394A1A}"/>
              </a:ext>
            </a:extLst>
          </p:cNvPr>
          <p:cNvSpPr/>
          <p:nvPr/>
        </p:nvSpPr>
        <p:spPr>
          <a:xfrm>
            <a:off x="180392" y="294587"/>
            <a:ext cx="11950648"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39305B90-D01C-4CFB-6030-AE6C1BED309C}"/>
              </a:ext>
            </a:extLst>
          </p:cNvPr>
          <p:cNvSpPr txBox="1"/>
          <p:nvPr/>
        </p:nvSpPr>
        <p:spPr>
          <a:xfrm>
            <a:off x="3496491" y="390593"/>
            <a:ext cx="5199017" cy="1200329"/>
          </a:xfrm>
          <a:prstGeom prst="rect">
            <a:avLst/>
          </a:prstGeom>
          <a:noFill/>
        </p:spPr>
        <p:txBody>
          <a:bodyPr wrap="square" rtlCol="0">
            <a:spAutoFit/>
          </a:bodyPr>
          <a:lstStyle/>
          <a:p>
            <a:pPr algn="ct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DẶN DÒ</a:t>
            </a:r>
          </a:p>
        </p:txBody>
      </p:sp>
      <p:sp>
        <p:nvSpPr>
          <p:cNvPr id="34" name="TextBox 33">
            <a:extLst>
              <a:ext uri="{FF2B5EF4-FFF2-40B4-BE49-F238E27FC236}">
                <a16:creationId xmlns:a16="http://schemas.microsoft.com/office/drawing/2014/main" xmlns="" id="{88C5974A-35C6-E258-FF5A-33EF658A4AE3}"/>
              </a:ext>
            </a:extLst>
          </p:cNvPr>
          <p:cNvSpPr txBox="1"/>
          <p:nvPr/>
        </p:nvSpPr>
        <p:spPr>
          <a:xfrm>
            <a:off x="1863363" y="19780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5" name="Picture 34">
            <a:extLst>
              <a:ext uri="{FF2B5EF4-FFF2-40B4-BE49-F238E27FC236}">
                <a16:creationId xmlns:a16="http://schemas.microsoft.com/office/drawing/2014/main" xmlns="" id="{DE30B9E9-1B86-AC63-62E4-F96DA3A94681}"/>
              </a:ext>
            </a:extLst>
          </p:cNvPr>
          <p:cNvPicPr>
            <a:picLocks noChangeAspect="1"/>
          </p:cNvPicPr>
          <p:nvPr/>
        </p:nvPicPr>
        <p:blipFill>
          <a:blip r:embed="rId7"/>
          <a:stretch>
            <a:fillRect/>
          </a:stretch>
        </p:blipFill>
        <p:spPr>
          <a:xfrm rot="737208" flipH="1">
            <a:off x="671249" y="1895349"/>
            <a:ext cx="919996" cy="919996"/>
          </a:xfrm>
          <a:prstGeom prst="rect">
            <a:avLst/>
          </a:prstGeom>
        </p:spPr>
      </p:pic>
      <p:sp>
        <p:nvSpPr>
          <p:cNvPr id="36" name="TextBox 35">
            <a:extLst>
              <a:ext uri="{FF2B5EF4-FFF2-40B4-BE49-F238E27FC236}">
                <a16:creationId xmlns:a16="http://schemas.microsoft.com/office/drawing/2014/main" xmlns="" id="{93241277-EA52-5BD3-8EEC-07E535B81D86}"/>
              </a:ext>
            </a:extLst>
          </p:cNvPr>
          <p:cNvSpPr txBox="1"/>
          <p:nvPr/>
        </p:nvSpPr>
        <p:spPr>
          <a:xfrm>
            <a:off x="1863363" y="29590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7" name="Picture 36">
            <a:extLst>
              <a:ext uri="{FF2B5EF4-FFF2-40B4-BE49-F238E27FC236}">
                <a16:creationId xmlns:a16="http://schemas.microsoft.com/office/drawing/2014/main" xmlns="" id="{E5A6C323-2F52-7879-DD3E-B263FEDDED12}"/>
              </a:ext>
            </a:extLst>
          </p:cNvPr>
          <p:cNvPicPr>
            <a:picLocks noChangeAspect="1"/>
          </p:cNvPicPr>
          <p:nvPr/>
        </p:nvPicPr>
        <p:blipFill>
          <a:blip r:embed="rId7"/>
          <a:stretch>
            <a:fillRect/>
          </a:stretch>
        </p:blipFill>
        <p:spPr>
          <a:xfrm rot="737208" flipH="1">
            <a:off x="671249" y="2876361"/>
            <a:ext cx="919996" cy="919996"/>
          </a:xfrm>
          <a:prstGeom prst="rect">
            <a:avLst/>
          </a:prstGeom>
        </p:spPr>
      </p:pic>
      <p:sp>
        <p:nvSpPr>
          <p:cNvPr id="38" name="TextBox 37">
            <a:extLst>
              <a:ext uri="{FF2B5EF4-FFF2-40B4-BE49-F238E27FC236}">
                <a16:creationId xmlns:a16="http://schemas.microsoft.com/office/drawing/2014/main" xmlns="" id="{14B7C65F-D763-C774-C806-1B54D0CFCC98}"/>
              </a:ext>
            </a:extLst>
          </p:cNvPr>
          <p:cNvSpPr txBox="1"/>
          <p:nvPr/>
        </p:nvSpPr>
        <p:spPr>
          <a:xfrm>
            <a:off x="1863363" y="39400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9" name="Picture 38">
            <a:extLst>
              <a:ext uri="{FF2B5EF4-FFF2-40B4-BE49-F238E27FC236}">
                <a16:creationId xmlns:a16="http://schemas.microsoft.com/office/drawing/2014/main" xmlns="" id="{3EC21452-3BC1-B10D-C3C6-E2E5EEC2EA68}"/>
              </a:ext>
            </a:extLst>
          </p:cNvPr>
          <p:cNvPicPr>
            <a:picLocks noChangeAspect="1"/>
          </p:cNvPicPr>
          <p:nvPr/>
        </p:nvPicPr>
        <p:blipFill>
          <a:blip r:embed="rId7"/>
          <a:stretch>
            <a:fillRect/>
          </a:stretch>
        </p:blipFill>
        <p:spPr>
          <a:xfrm rot="737208" flipH="1">
            <a:off x="671249" y="3857373"/>
            <a:ext cx="919996" cy="919996"/>
          </a:xfrm>
          <a:prstGeom prst="rect">
            <a:avLst/>
          </a:prstGeom>
        </p:spPr>
      </p:pic>
      <p:sp>
        <p:nvSpPr>
          <p:cNvPr id="40" name="TextBox 39">
            <a:extLst>
              <a:ext uri="{FF2B5EF4-FFF2-40B4-BE49-F238E27FC236}">
                <a16:creationId xmlns:a16="http://schemas.microsoft.com/office/drawing/2014/main" xmlns="" id="{C4CA9772-C994-CC0F-7CF7-39CFF758FD66}"/>
              </a:ext>
            </a:extLst>
          </p:cNvPr>
          <p:cNvSpPr txBox="1"/>
          <p:nvPr/>
        </p:nvSpPr>
        <p:spPr>
          <a:xfrm>
            <a:off x="1863363" y="49210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1" name="Picture 40">
            <a:extLst>
              <a:ext uri="{FF2B5EF4-FFF2-40B4-BE49-F238E27FC236}">
                <a16:creationId xmlns:a16="http://schemas.microsoft.com/office/drawing/2014/main" xmlns="" id="{E303E676-5C6A-9044-5743-C099D7E1D56D}"/>
              </a:ext>
            </a:extLst>
          </p:cNvPr>
          <p:cNvPicPr>
            <a:picLocks noChangeAspect="1"/>
          </p:cNvPicPr>
          <p:nvPr/>
        </p:nvPicPr>
        <p:blipFill>
          <a:blip r:embed="rId7"/>
          <a:stretch>
            <a:fillRect/>
          </a:stretch>
        </p:blipFill>
        <p:spPr>
          <a:xfrm rot="737208" flipH="1">
            <a:off x="671249" y="4838385"/>
            <a:ext cx="919996" cy="919996"/>
          </a:xfrm>
          <a:prstGeom prst="rect">
            <a:avLst/>
          </a:prstGeom>
        </p:spPr>
      </p:pic>
      <p:pic>
        <p:nvPicPr>
          <p:cNvPr id="43" name="Picture 42" descr="A cartoon of a child holding a book&#10;&#10;Description automatically generated with medium confidence">
            <a:extLst>
              <a:ext uri="{FF2B5EF4-FFF2-40B4-BE49-F238E27FC236}">
                <a16:creationId xmlns:a16="http://schemas.microsoft.com/office/drawing/2014/main" xmlns="" id="{D1CE649A-5B80-DEA2-BC4B-EDC5C2CA7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39891" y="2403011"/>
            <a:ext cx="3490793" cy="4411768"/>
          </a:xfrm>
          <a:prstGeom prst="rect">
            <a:avLst/>
          </a:prstGeom>
        </p:spPr>
      </p:pic>
    </p:spTree>
    <p:extLst>
      <p:ext uri="{BB962C8B-B14F-4D97-AF65-F5344CB8AC3E}">
        <p14:creationId xmlns:p14="http://schemas.microsoft.com/office/powerpoint/2010/main" val="2311164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wipe(left)">
                                      <p:cBhvr>
                                        <p:cTn id="11" dur="500"/>
                                        <p:tgtEl>
                                          <p:spTgt spid="34">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Effect transition="in" filter="wipe(left)">
                                      <p:cBhvr>
                                        <p:cTn id="19" dur="500"/>
                                        <p:tgtEl>
                                          <p:spTgt spid="36">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0">
                                            <p:txEl>
                                              <p:pRg st="0" end="0"/>
                                            </p:txEl>
                                          </p:spTgt>
                                        </p:tgtEl>
                                        <p:attrNameLst>
                                          <p:attrName>style.visibility</p:attrName>
                                        </p:attrNameLst>
                                      </p:cBhvr>
                                      <p:to>
                                        <p:strVal val="visible"/>
                                      </p:to>
                                    </p:set>
                                    <p:animEffect transition="in" filter="wipe(left)">
                                      <p:cBhvr>
                                        <p:cTn id="35"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6" grpId="0" build="p"/>
      <p:bldP spid="38" grpId="0" build="p"/>
      <p:bldP spid="4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6FF6F02B-1A06-2738-67E1-E5B7058D1632}"/>
              </a:ext>
            </a:extLst>
          </p:cNvPr>
          <p:cNvPicPr>
            <a:picLocks noChangeAspect="1"/>
          </p:cNvPicPr>
          <p:nvPr/>
        </p:nvPicPr>
        <p:blipFill>
          <a:blip r:embed="rId3"/>
          <a:stretch>
            <a:fillRect/>
          </a:stretch>
        </p:blipFill>
        <p:spPr>
          <a:xfrm>
            <a:off x="2594774" y="162362"/>
            <a:ext cx="7215223" cy="4035563"/>
          </a:xfrm>
          <a:prstGeom prst="rect">
            <a:avLst/>
          </a:prstGeom>
        </p:spPr>
      </p:pic>
      <p:pic>
        <p:nvPicPr>
          <p:cNvPr id="9" name="Graphic 8">
            <a:extLst>
              <a:ext uri="{FF2B5EF4-FFF2-40B4-BE49-F238E27FC236}">
                <a16:creationId xmlns:a16="http://schemas.microsoft.com/office/drawing/2014/main" xmlns="" id="{8CFFCCCB-9611-3223-86DE-1A4611BD83F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3104" y="2931580"/>
            <a:ext cx="3748954" cy="3926420"/>
          </a:xfrm>
          <a:prstGeom prst="rect">
            <a:avLst/>
          </a:prstGeom>
        </p:spPr>
      </p:pic>
      <p:pic>
        <p:nvPicPr>
          <p:cNvPr id="11" name="Graphic 10">
            <a:extLst>
              <a:ext uri="{FF2B5EF4-FFF2-40B4-BE49-F238E27FC236}">
                <a16:creationId xmlns:a16="http://schemas.microsoft.com/office/drawing/2014/main" xmlns="" id="{3AE0EA19-F252-1E85-D3A4-9D1D3DABC09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7815" y="2984923"/>
            <a:ext cx="2762682" cy="3893859"/>
          </a:xfrm>
          <a:prstGeom prst="rect">
            <a:avLst/>
          </a:prstGeom>
        </p:spPr>
      </p:pic>
      <p:grpSp>
        <p:nvGrpSpPr>
          <p:cNvPr id="2" name="Group 1">
            <a:extLst>
              <a:ext uri="{FF2B5EF4-FFF2-40B4-BE49-F238E27FC236}">
                <a16:creationId xmlns:a16="http://schemas.microsoft.com/office/drawing/2014/main" xmlns="" id="{571C12B1-B16F-170F-A3F3-B8C2BDB9C77A}"/>
              </a:ext>
            </a:extLst>
          </p:cNvPr>
          <p:cNvGrpSpPr/>
          <p:nvPr/>
        </p:nvGrpSpPr>
        <p:grpSpPr>
          <a:xfrm>
            <a:off x="2081844" y="742305"/>
            <a:ext cx="8241082" cy="2370458"/>
            <a:chOff x="4145033" y="8204394"/>
            <a:chExt cx="7198332" cy="2370458"/>
          </a:xfrm>
        </p:grpSpPr>
        <p:sp>
          <p:nvSpPr>
            <p:cNvPr id="3" name="TextBox 10">
              <a:extLst>
                <a:ext uri="{FF2B5EF4-FFF2-40B4-BE49-F238E27FC236}">
                  <a16:creationId xmlns:a16="http://schemas.microsoft.com/office/drawing/2014/main" xmlns="" id="{41156631-833C-66C9-566D-588A3C58B9B6}"/>
                </a:ext>
              </a:extLst>
            </p:cNvPr>
            <p:cNvSpPr txBox="1"/>
            <p:nvPr/>
          </p:nvSpPr>
          <p:spPr>
            <a:xfrm>
              <a:off x="4149463" y="8204395"/>
              <a:ext cx="7193902" cy="2370457"/>
            </a:xfrm>
            <a:prstGeom prst="rect">
              <a:avLst/>
            </a:prstGeom>
            <a:noFill/>
          </p:spPr>
          <p:txBody>
            <a:bodyPr wrap="square" rtlCol="0">
              <a:spAutoFit/>
            </a:bodyPr>
            <a:lstStyle/>
            <a:p>
              <a:pPr algn="ctr">
                <a:lnSpc>
                  <a:spcPct val="130000"/>
                </a:lnSpc>
              </a:pPr>
              <a:r>
                <a:rPr lang="en-US" sz="6000" b="1" dirty="0">
                  <a:ln w="330200">
                    <a:solidFill>
                      <a:schemeClr val="bg1"/>
                    </a:solidFill>
                    <a:prstDash val="solid"/>
                  </a:ln>
                  <a:solidFill>
                    <a:schemeClr val="accent5"/>
                  </a:solidFill>
                  <a:effectLst>
                    <a:glow rad="228600">
                      <a:schemeClr val="accent6">
                        <a:satMod val="175000"/>
                        <a:alpha val="40000"/>
                      </a:schemeClr>
                    </a:glow>
                    <a:outerShdw blurRad="12700" dist="38100" dir="2700000" algn="tl" rotWithShape="0">
                      <a:schemeClr val="accent5">
                        <a:lumMod val="60000"/>
                        <a:lumOff val="40000"/>
                      </a:schemeClr>
                    </a:outerShdw>
                  </a:effectLst>
                  <a:latin typeface="#9Slide07 SVNNexa Rust Slab Bla" panose="020B0606040200020203" pitchFamily="34" charset="0"/>
                </a:rPr>
                <a:t>TẠM BIỆT VÀ HẸN GẶP LẠI</a:t>
              </a:r>
            </a:p>
          </p:txBody>
        </p:sp>
        <p:sp>
          <p:nvSpPr>
            <p:cNvPr id="4" name="TextBox 11">
              <a:extLst>
                <a:ext uri="{FF2B5EF4-FFF2-40B4-BE49-F238E27FC236}">
                  <a16:creationId xmlns:a16="http://schemas.microsoft.com/office/drawing/2014/main" xmlns="" id="{4A10E0C0-BB50-BA14-821F-E03B35AA0BCE}"/>
                </a:ext>
              </a:extLst>
            </p:cNvPr>
            <p:cNvSpPr txBox="1"/>
            <p:nvPr/>
          </p:nvSpPr>
          <p:spPr>
            <a:xfrm>
              <a:off x="4145033" y="8204394"/>
              <a:ext cx="7193902" cy="2370457"/>
            </a:xfrm>
            <a:prstGeom prst="rect">
              <a:avLst/>
            </a:prstGeom>
            <a:noFill/>
          </p:spPr>
          <p:txBody>
            <a:bodyPr wrap="square" rtlCol="0">
              <a:spAutoFit/>
            </a:bodyPr>
            <a:lstStyle/>
            <a:p>
              <a:pPr algn="ctr">
                <a:lnSpc>
                  <a:spcPct val="130000"/>
                </a:lnSpc>
              </a:pPr>
              <a:r>
                <a:rPr lang="en-US" sz="6000" b="1" dirty="0">
                  <a:ln w="3175">
                    <a:solidFill>
                      <a:schemeClr val="bg1"/>
                    </a:solidFill>
                    <a:prstDash val="solid"/>
                  </a:ln>
                  <a:solidFill>
                    <a:srgbClr val="339933"/>
                  </a:solidFill>
                  <a:effectLst>
                    <a:outerShdw blurRad="12700" dist="38100" dir="2700000" algn="tl" rotWithShape="0">
                      <a:schemeClr val="accent5">
                        <a:lumMod val="60000"/>
                        <a:lumOff val="40000"/>
                      </a:schemeClr>
                    </a:outerShdw>
                  </a:effectLst>
                  <a:latin typeface="#9Slide07 SVNNexa Rust Slab Bla" panose="020B0606040200020203" pitchFamily="34" charset="0"/>
                </a:rPr>
                <a:t>TẠM BIỆT VÀ HẸN GẶP LẠI </a:t>
              </a:r>
            </a:p>
          </p:txBody>
        </p:sp>
      </p:grpSp>
      <p:pic>
        <p:nvPicPr>
          <p:cNvPr id="6" name="Picture 5" descr="A pink piggy bank with black background&#10;&#10;Description automatically generated with medium confidence">
            <a:extLst>
              <a:ext uri="{FF2B5EF4-FFF2-40B4-BE49-F238E27FC236}">
                <a16:creationId xmlns:a16="http://schemas.microsoft.com/office/drawing/2014/main" xmlns="" id="{03EA1330-1B2B-3BB4-74E9-E64048CCB6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5514" y="3503316"/>
            <a:ext cx="2002477" cy="2002477"/>
          </a:xfrm>
          <a:prstGeom prst="rect">
            <a:avLst/>
          </a:prstGeom>
        </p:spPr>
      </p:pic>
    </p:spTree>
    <p:extLst>
      <p:ext uri="{BB962C8B-B14F-4D97-AF65-F5344CB8AC3E}">
        <p14:creationId xmlns:p14="http://schemas.microsoft.com/office/powerpoint/2010/main" val="1801371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17"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indoor, child art, furniture&#10;&#10;Description automatically generated">
            <a:extLst>
              <a:ext uri="{FF2B5EF4-FFF2-40B4-BE49-F238E27FC236}">
                <a16:creationId xmlns:a16="http://schemas.microsoft.com/office/drawing/2014/main" xmlns="" id="{6BFBD9D0-A9B9-C422-5EBA-5B40FFC57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6FF6F02B-1A06-2738-67E1-E5B7058D1632}"/>
              </a:ext>
            </a:extLst>
          </p:cNvPr>
          <p:cNvPicPr>
            <a:picLocks noChangeAspect="1"/>
          </p:cNvPicPr>
          <p:nvPr/>
        </p:nvPicPr>
        <p:blipFill>
          <a:blip r:embed="rId3"/>
          <a:stretch>
            <a:fillRect/>
          </a:stretch>
        </p:blipFill>
        <p:spPr>
          <a:xfrm>
            <a:off x="2594774" y="162362"/>
            <a:ext cx="7215223" cy="4035563"/>
          </a:xfrm>
          <a:prstGeom prst="rect">
            <a:avLst/>
          </a:prstGeom>
        </p:spPr>
      </p:pic>
      <p:pic>
        <p:nvPicPr>
          <p:cNvPr id="2" name="Graphic 1">
            <a:extLst>
              <a:ext uri="{FF2B5EF4-FFF2-40B4-BE49-F238E27FC236}">
                <a16:creationId xmlns:a16="http://schemas.microsoft.com/office/drawing/2014/main" xmlns="" id="{D0A181C4-CD50-15B0-7411-6BBB20FBFC5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0943" y="2464359"/>
            <a:ext cx="3117276" cy="4393641"/>
          </a:xfrm>
          <a:prstGeom prst="rect">
            <a:avLst/>
          </a:prstGeom>
        </p:spPr>
      </p:pic>
      <p:sp>
        <p:nvSpPr>
          <p:cNvPr id="3" name="TextBox 2">
            <a:extLst>
              <a:ext uri="{FF2B5EF4-FFF2-40B4-BE49-F238E27FC236}">
                <a16:creationId xmlns:a16="http://schemas.microsoft.com/office/drawing/2014/main" xmlns="" id="{1F673F04-CFC8-66D2-893F-C23F102D2932}"/>
              </a:ext>
            </a:extLst>
          </p:cNvPr>
          <p:cNvSpPr txBox="1"/>
          <p:nvPr/>
        </p:nvSpPr>
        <p:spPr>
          <a:xfrm>
            <a:off x="3405498" y="1679529"/>
            <a:ext cx="5593774" cy="1569660"/>
          </a:xfrm>
          <a:prstGeom prst="rect">
            <a:avLst/>
          </a:prstGeom>
          <a:noFill/>
        </p:spPr>
        <p:txBody>
          <a:bodyPr wrap="square" rtlCol="0">
            <a:spAutoFit/>
          </a:bodyPr>
          <a:lstStyle/>
          <a:p>
            <a:pPr algn="ctr"/>
            <a:r>
              <a:rPr lang="vi-VN" sz="4800" dirty="0">
                <a:ln w="38100">
                  <a:solidFill>
                    <a:schemeClr val="bg1"/>
                  </a:solidFill>
                </a:ln>
                <a:solidFill>
                  <a:srgbClr val="00B0F0"/>
                </a:solidFill>
                <a:effectLst>
                  <a:outerShdw blurRad="38100" dist="38100" dir="2700000" algn="tl">
                    <a:srgbClr val="000000">
                      <a:alpha val="43137"/>
                    </a:srgbClr>
                  </a:outerShdw>
                </a:effectLst>
                <a:latin typeface="SVN-Gretoon" panose="02040603050506020204" pitchFamily="18" charset="0"/>
              </a:rPr>
              <a:t>ĐEM TIỀN VỀ CHO HEO ĐẤT</a:t>
            </a:r>
            <a:endParaRPr lang="en-US" sz="4800" dirty="0">
              <a:ln w="38100">
                <a:solidFill>
                  <a:schemeClr val="bg1"/>
                </a:solidFill>
              </a:ln>
              <a:solidFill>
                <a:srgbClr val="00B0F0"/>
              </a:solidFill>
              <a:effectLst>
                <a:outerShdw blurRad="38100" dist="38100" dir="2700000" algn="tl">
                  <a:srgbClr val="000000">
                    <a:alpha val="43137"/>
                  </a:srgbClr>
                </a:outerShdw>
              </a:effectLst>
              <a:latin typeface="SVN-Gretoon" panose="02040603050506020204" pitchFamily="18" charset="0"/>
            </a:endParaRPr>
          </a:p>
        </p:txBody>
      </p:sp>
      <p:sp>
        <p:nvSpPr>
          <p:cNvPr id="4" name="TextBox 3">
            <a:extLst>
              <a:ext uri="{FF2B5EF4-FFF2-40B4-BE49-F238E27FC236}">
                <a16:creationId xmlns:a16="http://schemas.microsoft.com/office/drawing/2014/main" xmlns="" id="{6EC4584D-FB53-7F46-F543-7851E3F46452}"/>
              </a:ext>
            </a:extLst>
          </p:cNvPr>
          <p:cNvSpPr txBox="1"/>
          <p:nvPr/>
        </p:nvSpPr>
        <p:spPr>
          <a:xfrm>
            <a:off x="3702120" y="459281"/>
            <a:ext cx="4787759" cy="923330"/>
          </a:xfrm>
          <a:prstGeom prst="rect">
            <a:avLst/>
          </a:prstGeom>
          <a:noFill/>
          <a:effectLst>
            <a:glow rad="228600">
              <a:schemeClr val="accent3">
                <a:satMod val="175000"/>
                <a:alpha val="40000"/>
              </a:schemeClr>
            </a:glow>
          </a:effectLst>
        </p:spPr>
        <p:txBody>
          <a:bodyPr wrap="square" rtlCol="0">
            <a:spAutoFit/>
          </a:bodyPr>
          <a:lstStyle/>
          <a:p>
            <a:pPr algn="ctr"/>
            <a:r>
              <a:rPr lang="en-US" sz="54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Khởi</a:t>
            </a:r>
            <a:r>
              <a:rPr lang="en-US" sz="5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 </a:t>
            </a:r>
            <a:r>
              <a:rPr lang="en-US" sz="54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động</a:t>
            </a:r>
            <a:endParaRPr lang="en-US" sz="72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962801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2"/>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sp>
        <p:nvSpPr>
          <p:cNvPr id="2" name="TextBox 1">
            <a:extLst>
              <a:ext uri="{FF2B5EF4-FFF2-40B4-BE49-F238E27FC236}">
                <a16:creationId xmlns:a16="http://schemas.microsoft.com/office/drawing/2014/main" xmlns="" id="{7D489B3D-7879-CAB1-AC2E-AF46827CE1B5}"/>
              </a:ext>
            </a:extLst>
          </p:cNvPr>
          <p:cNvSpPr txBox="1"/>
          <p:nvPr/>
        </p:nvSpPr>
        <p:spPr>
          <a:xfrm>
            <a:off x="737682" y="761065"/>
            <a:ext cx="5593774" cy="1569660"/>
          </a:xfrm>
          <a:prstGeom prst="rect">
            <a:avLst/>
          </a:prstGeom>
          <a:noFill/>
        </p:spPr>
        <p:txBody>
          <a:bodyPr wrap="square" rtlCol="0">
            <a:spAutoFit/>
          </a:bodyPr>
          <a:lstStyle/>
          <a:p>
            <a:pPr algn="ctr"/>
            <a:r>
              <a:rPr lang="vi-VN" sz="4800" dirty="0">
                <a:ln w="38100">
                  <a:solidFill>
                    <a:schemeClr val="bg1"/>
                  </a:solidFill>
                </a:ln>
                <a:solidFill>
                  <a:srgbClr val="00B0F0"/>
                </a:solidFill>
                <a:effectLst>
                  <a:outerShdw blurRad="38100" dist="38100" dir="2700000" algn="tl">
                    <a:srgbClr val="000000">
                      <a:alpha val="43137"/>
                    </a:srgbClr>
                  </a:outerShdw>
                </a:effectLst>
                <a:latin typeface="SVN-Gretoon" panose="02040603050506020204" pitchFamily="18" charset="0"/>
              </a:rPr>
              <a:t>ĐEM TIỀN VỀ CHO HEO ĐẤT</a:t>
            </a:r>
            <a:endParaRPr lang="en-US" sz="4800" dirty="0">
              <a:ln w="38100">
                <a:solidFill>
                  <a:schemeClr val="bg1"/>
                </a:solidFill>
              </a:ln>
              <a:solidFill>
                <a:srgbClr val="00B0F0"/>
              </a:solidFill>
              <a:effectLst>
                <a:outerShdw blurRad="38100" dist="38100" dir="2700000" algn="tl">
                  <a:srgbClr val="000000">
                    <a:alpha val="43137"/>
                  </a:srgbClr>
                </a:outerShdw>
              </a:effectLst>
              <a:latin typeface="SVN-Gretoon" panose="02040603050506020204" pitchFamily="18" charset="0"/>
            </a:endParaRPr>
          </a:p>
        </p:txBody>
      </p:sp>
      <p:pic>
        <p:nvPicPr>
          <p:cNvPr id="4" name="Picture 3" descr="A pink piggy bank with black background&#10;&#10;Description automatically generated with medium confidence">
            <a:extLst>
              <a:ext uri="{FF2B5EF4-FFF2-40B4-BE49-F238E27FC236}">
                <a16:creationId xmlns:a16="http://schemas.microsoft.com/office/drawing/2014/main" xmlns="" id="{8BA73BDF-04B5-B09F-D1C4-9972AA9C90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623" y="2468933"/>
            <a:ext cx="4013096" cy="4013096"/>
          </a:xfrm>
          <a:prstGeom prst="rect">
            <a:avLst/>
          </a:prstGeom>
        </p:spPr>
      </p:pic>
      <p:grpSp>
        <p:nvGrpSpPr>
          <p:cNvPr id="29" name="Group 28">
            <a:extLst>
              <a:ext uri="{FF2B5EF4-FFF2-40B4-BE49-F238E27FC236}">
                <a16:creationId xmlns:a16="http://schemas.microsoft.com/office/drawing/2014/main" xmlns="" id="{339FF588-FE7A-CAD0-86EA-CF933C9E8B71}"/>
              </a:ext>
            </a:extLst>
          </p:cNvPr>
          <p:cNvGrpSpPr/>
          <p:nvPr/>
        </p:nvGrpSpPr>
        <p:grpSpPr>
          <a:xfrm>
            <a:off x="7144276" y="524847"/>
            <a:ext cx="3965363" cy="1914077"/>
            <a:chOff x="7177744" y="404034"/>
            <a:chExt cx="3965363" cy="1914077"/>
          </a:xfrm>
        </p:grpSpPr>
        <p:pic>
          <p:nvPicPr>
            <p:cNvPr id="8" name="Picture 7" descr="A picture containing screenshot&#10;&#10;Description automatically generated">
              <a:extLst>
                <a:ext uri="{FF2B5EF4-FFF2-40B4-BE49-F238E27FC236}">
                  <a16:creationId xmlns:a16="http://schemas.microsoft.com/office/drawing/2014/main" xmlns="" id="{33E08892-33FA-9824-2D81-6E406B52FA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1730"/>
            <a:stretch/>
          </p:blipFill>
          <p:spPr>
            <a:xfrm>
              <a:off x="7177744" y="404034"/>
              <a:ext cx="3965363" cy="1914077"/>
            </a:xfrm>
            <a:prstGeom prst="rect">
              <a:avLst/>
            </a:prstGeom>
          </p:spPr>
        </p:pic>
        <p:sp>
          <p:nvSpPr>
            <p:cNvPr id="10" name="TextBox 9">
              <a:extLst>
                <a:ext uri="{FF2B5EF4-FFF2-40B4-BE49-F238E27FC236}">
                  <a16:creationId xmlns:a16="http://schemas.microsoft.com/office/drawing/2014/main" xmlns="" id="{3FDC1BF1-7664-11D0-B00D-B03A51259BF6}"/>
                </a:ext>
              </a:extLst>
            </p:cNvPr>
            <p:cNvSpPr txBox="1"/>
            <p:nvPr/>
          </p:nvSpPr>
          <p:spPr>
            <a:xfrm>
              <a:off x="7375962" y="1100252"/>
              <a:ext cx="3568926" cy="646331"/>
            </a:xfrm>
            <a:prstGeom prst="rect">
              <a:avLst/>
            </a:prstGeom>
            <a:noFill/>
          </p:spPr>
          <p:txBody>
            <a:bodyPr wrap="square" rtlCol="0">
              <a:spAutoFit/>
            </a:bodyPr>
            <a:lstStyle/>
            <a:p>
              <a:pPr algn="ctr"/>
              <a:r>
                <a:rPr lang="vi-VN" sz="3600" dirty="0">
                  <a:solidFill>
                    <a:srgbClr val="002060"/>
                  </a:solidFill>
                  <a:latin typeface="SVN-Gretoon" panose="02040603050506020204" pitchFamily="18" charset="0"/>
                </a:rPr>
                <a:t>LUẬT CHƠI</a:t>
              </a:r>
              <a:endParaRPr lang="en-US" sz="3600" dirty="0">
                <a:solidFill>
                  <a:srgbClr val="002060"/>
                </a:solidFill>
                <a:latin typeface="SVN-Gretoon" panose="02040603050506020204" pitchFamily="18" charset="0"/>
              </a:endParaRPr>
            </a:p>
          </p:txBody>
        </p:sp>
      </p:grpSp>
      <p:sp>
        <p:nvSpPr>
          <p:cNvPr id="31" name="Rectangle: Diagonal Corners Rounded 30">
            <a:extLst>
              <a:ext uri="{FF2B5EF4-FFF2-40B4-BE49-F238E27FC236}">
                <a16:creationId xmlns:a16="http://schemas.microsoft.com/office/drawing/2014/main" xmlns="" id="{71BECB49-5D6B-A217-44F2-B3BE88CE5AF0}"/>
              </a:ext>
            </a:extLst>
          </p:cNvPr>
          <p:cNvSpPr/>
          <p:nvPr/>
        </p:nvSpPr>
        <p:spPr>
          <a:xfrm>
            <a:off x="6302386" y="2488350"/>
            <a:ext cx="5376096" cy="3772109"/>
          </a:xfrm>
          <a:prstGeom prst="round2DiagRect">
            <a:avLst/>
          </a:prstGeom>
          <a:solidFill>
            <a:schemeClr val="accent6">
              <a:lumMod val="20000"/>
              <a:lumOff val="80000"/>
            </a:schemeClr>
          </a:solidFill>
          <a:ln w="5715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 Các bạn hãy giúp bạn nhỏ thu thập đồng tiền để cho chú heo đất nhé!</a:t>
            </a:r>
          </a:p>
          <a:p>
            <a:pPr algn="just"/>
            <a:r>
              <a:rPr lang="vi-VN" sz="3200" dirty="0">
                <a:latin typeface="Calibri" panose="020F0502020204030204" pitchFamily="34" charset="0"/>
                <a:ea typeface="Calibri" panose="020F0502020204030204" pitchFamily="34" charset="0"/>
                <a:cs typeface="Calibri" panose="020F0502020204030204" pitchFamily="34" charset="0"/>
              </a:rPr>
              <a:t>- </a:t>
            </a:r>
            <a:r>
              <a:rPr lang="vi-VN" sz="3200">
                <a:latin typeface="Calibri" panose="020F0502020204030204" pitchFamily="34" charset="0"/>
                <a:ea typeface="Calibri" panose="020F0502020204030204" pitchFamily="34" charset="0"/>
                <a:cs typeface="Calibri" panose="020F0502020204030204" pitchFamily="34" charset="0"/>
              </a:rPr>
              <a:t>Các bạn </a:t>
            </a:r>
            <a:r>
              <a:rPr lang="vi-VN" sz="3200" dirty="0">
                <a:latin typeface="Calibri" panose="020F0502020204030204" pitchFamily="34" charset="0"/>
                <a:ea typeface="Calibri" panose="020F0502020204030204" pitchFamily="34" charset="0"/>
                <a:cs typeface="Calibri" panose="020F0502020204030204" pitchFamily="34" charset="0"/>
              </a:rPr>
              <a:t>sẽ thực hiện trả lời câu hỏi, mỗi câu trả lời đúng các bạn giúp bạn nhỏ thu thập được 1 đồng tiền.</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1051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6"/>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7">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8">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pic>
        <p:nvPicPr>
          <p:cNvPr id="37" name="Am-thanh-tra-loi-sai-www_tiengdong_com">
            <a:hlinkClick r:id="" action="ppaction://media"/>
            <a:extLst>
              <a:ext uri="{FF2B5EF4-FFF2-40B4-BE49-F238E27FC236}">
                <a16:creationId xmlns:a16="http://schemas.microsoft.com/office/drawing/2014/main" xmlns="" id="{872DC0F7-1D39-006C-D711-D353B07A48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4"/>
            <a:ext cx="487363" cy="487363"/>
          </a:xfrm>
          <a:prstGeom prst="rect">
            <a:avLst/>
          </a:prstGeom>
        </p:spPr>
      </p:pic>
      <p:pic>
        <p:nvPicPr>
          <p:cNvPr id="38" name="Tieng-tinh-tinh-www_nhacchuongvui_com">
            <a:hlinkClick r:id="" action="ppaction://media"/>
            <a:extLst>
              <a:ext uri="{FF2B5EF4-FFF2-40B4-BE49-F238E27FC236}">
                <a16:creationId xmlns:a16="http://schemas.microsoft.com/office/drawing/2014/main" xmlns="" id="{B6704C87-9268-E737-850E-325CE79591A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8"/>
            <a:ext cx="487363" cy="487363"/>
          </a:xfrm>
          <a:prstGeom prst="rect">
            <a:avLst/>
          </a:prstGeom>
        </p:spPr>
      </p:pic>
      <p:pic>
        <p:nvPicPr>
          <p:cNvPr id="39" name="Am-thanh-tra-loi-sai-www_tiengdong_com">
            <a:hlinkClick r:id="" action="ppaction://media"/>
            <a:extLst>
              <a:ext uri="{FF2B5EF4-FFF2-40B4-BE49-F238E27FC236}">
                <a16:creationId xmlns:a16="http://schemas.microsoft.com/office/drawing/2014/main" xmlns="" id="{16047FC7-3A2E-2A56-4FB7-5E23AF19465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40"/>
            <a:ext cx="487363" cy="487363"/>
          </a:xfrm>
          <a:prstGeom prst="rect">
            <a:avLst/>
          </a:prstGeom>
        </p:spPr>
      </p:pic>
      <p:pic>
        <p:nvPicPr>
          <p:cNvPr id="40" name="Am-thanh-tra-loi-sai-www_tiengdong_com">
            <a:hlinkClick r:id="" action="ppaction://media"/>
            <a:extLst>
              <a:ext uri="{FF2B5EF4-FFF2-40B4-BE49-F238E27FC236}">
                <a16:creationId xmlns:a16="http://schemas.microsoft.com/office/drawing/2014/main" xmlns="" id="{58039BCA-380E-DED2-6D39-755CA5B7B7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6"/>
            <a:ext cx="487363" cy="487363"/>
          </a:xfrm>
          <a:prstGeom prst="rect">
            <a:avLst/>
          </a:prstGeom>
        </p:spPr>
      </p:pic>
      <p:grpSp>
        <p:nvGrpSpPr>
          <p:cNvPr id="41" name="Group 40">
            <a:extLst>
              <a:ext uri="{FF2B5EF4-FFF2-40B4-BE49-F238E27FC236}">
                <a16:creationId xmlns:a16="http://schemas.microsoft.com/office/drawing/2014/main" xmlns="" id="{5BB0B3D2-6219-9BE1-7980-A521904F5F4C}"/>
              </a:ext>
            </a:extLst>
          </p:cNvPr>
          <p:cNvGrpSpPr/>
          <p:nvPr/>
        </p:nvGrpSpPr>
        <p:grpSpPr>
          <a:xfrm>
            <a:off x="95533" y="2870139"/>
            <a:ext cx="5664841" cy="1559845"/>
            <a:chOff x="-115261" y="4320744"/>
            <a:chExt cx="8497262" cy="2339767"/>
          </a:xfrm>
        </p:grpSpPr>
        <p:sp>
          <p:nvSpPr>
            <p:cNvPr id="42" name="a">
              <a:extLst>
                <a:ext uri="{FF2B5EF4-FFF2-40B4-BE49-F238E27FC236}">
                  <a16:creationId xmlns:a16="http://schemas.microsoft.com/office/drawing/2014/main" xmlns="" id="{37D7BB77-8AC6-7BA2-5C1F-E898652FAB8B}"/>
                </a:ext>
              </a:extLst>
            </p:cNvPr>
            <p:cNvSpPr/>
            <p:nvPr/>
          </p:nvSpPr>
          <p:spPr>
            <a:xfrm>
              <a:off x="1078816" y="4457702"/>
              <a:ext cx="7303185" cy="2071398"/>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dirty="0">
                  <a:solidFill>
                    <a:srgbClr val="009999"/>
                  </a:solidFill>
                  <a:latin typeface="Calibri" panose="020F0502020204030204"/>
                </a:rPr>
                <a:t>  </a:t>
              </a:r>
              <a:r>
                <a:rPr lang="vi-VN" sz="4400" b="1" dirty="0">
                  <a:solidFill>
                    <a:srgbClr val="002795"/>
                  </a:solidFill>
                  <a:latin typeface="Calibri" panose="020F0502020204030204"/>
                </a:rPr>
                <a:t>Hay mua quà vặt</a:t>
              </a:r>
              <a:endParaRPr lang="en-US" sz="5400" b="1" dirty="0">
                <a:solidFill>
                  <a:srgbClr val="002795"/>
                </a:solidFill>
                <a:latin typeface="Calibri" panose="020F0502020204030204"/>
              </a:endParaRPr>
            </a:p>
          </p:txBody>
        </p:sp>
        <p:pic>
          <p:nvPicPr>
            <p:cNvPr id="43" name="Picture 4">
              <a:extLst>
                <a:ext uri="{FF2B5EF4-FFF2-40B4-BE49-F238E27FC236}">
                  <a16:creationId xmlns:a16="http://schemas.microsoft.com/office/drawing/2014/main" xmlns="" id="{F3E84A40-0948-1787-23A5-26CF3E7FF97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5261" y="4320744"/>
              <a:ext cx="2111640" cy="2339767"/>
            </a:xfrm>
            <a:prstGeom prst="rect">
              <a:avLst/>
            </a:prstGeom>
          </p:spPr>
        </p:pic>
      </p:grpSp>
      <p:grpSp>
        <p:nvGrpSpPr>
          <p:cNvPr id="44" name="Group 43">
            <a:extLst>
              <a:ext uri="{FF2B5EF4-FFF2-40B4-BE49-F238E27FC236}">
                <a16:creationId xmlns:a16="http://schemas.microsoft.com/office/drawing/2014/main" xmlns="" id="{AE7EC936-4E7F-AAD6-CF18-B90A7463ED3A}"/>
              </a:ext>
            </a:extLst>
          </p:cNvPr>
          <p:cNvGrpSpPr/>
          <p:nvPr/>
        </p:nvGrpSpPr>
        <p:grpSpPr>
          <a:xfrm>
            <a:off x="6038802" y="2941129"/>
            <a:ext cx="5559245" cy="1459872"/>
            <a:chOff x="8729365" y="4452292"/>
            <a:chExt cx="8338865" cy="2189808"/>
          </a:xfrm>
        </p:grpSpPr>
        <p:sp>
          <p:nvSpPr>
            <p:cNvPr id="45" name="b">
              <a:extLst>
                <a:ext uri="{FF2B5EF4-FFF2-40B4-BE49-F238E27FC236}">
                  <a16:creationId xmlns:a16="http://schemas.microsoft.com/office/drawing/2014/main" xmlns="" id="{339AA4F2-2E94-B897-7B19-638CA36B853E}"/>
                </a:ext>
              </a:extLst>
            </p:cNvPr>
            <p:cNvSpPr/>
            <p:nvPr/>
          </p:nvSpPr>
          <p:spPr>
            <a:xfrm>
              <a:off x="9765047" y="4457700"/>
              <a:ext cx="7303183"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dirty="0">
                  <a:solidFill>
                    <a:srgbClr val="009999"/>
                  </a:solidFill>
                  <a:latin typeface="Calibri" panose="020F0502020204030204"/>
                </a:rPr>
                <a:t>   </a:t>
              </a:r>
              <a:r>
                <a:rPr lang="vi-VN" sz="4400" b="1" dirty="0">
                  <a:solidFill>
                    <a:srgbClr val="002795"/>
                  </a:solidFill>
                  <a:latin typeface="Calibri" panose="020F0502020204030204"/>
                </a:rPr>
                <a:t>Hay mua đồ chơi</a:t>
              </a:r>
              <a:endParaRPr lang="en-US" sz="5400" b="1" dirty="0">
                <a:solidFill>
                  <a:srgbClr val="002795"/>
                </a:solidFill>
                <a:latin typeface="Calibri" panose="020F0502020204030204"/>
              </a:endParaRPr>
            </a:p>
          </p:txBody>
        </p:sp>
        <p:pic>
          <p:nvPicPr>
            <p:cNvPr id="46" name="Picture 11">
              <a:extLst>
                <a:ext uri="{FF2B5EF4-FFF2-40B4-BE49-F238E27FC236}">
                  <a16:creationId xmlns:a16="http://schemas.microsoft.com/office/drawing/2014/main" xmlns="" id="{EB56FE89-A537-81B8-A356-FD5C5152CA6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29365" y="4452292"/>
              <a:ext cx="1968089" cy="2189808"/>
            </a:xfrm>
            <a:prstGeom prst="rect">
              <a:avLst/>
            </a:prstGeom>
          </p:spPr>
        </p:pic>
      </p:grpSp>
      <p:grpSp>
        <p:nvGrpSpPr>
          <p:cNvPr id="47" name="Group 46">
            <a:extLst>
              <a:ext uri="{FF2B5EF4-FFF2-40B4-BE49-F238E27FC236}">
                <a16:creationId xmlns:a16="http://schemas.microsoft.com/office/drawing/2014/main" xmlns="" id="{1B6CDA65-A3B2-9A69-AE5A-F60A11AF5002}"/>
              </a:ext>
            </a:extLst>
          </p:cNvPr>
          <p:cNvGrpSpPr/>
          <p:nvPr/>
        </p:nvGrpSpPr>
        <p:grpSpPr>
          <a:xfrm>
            <a:off x="84198" y="4978775"/>
            <a:ext cx="5696855" cy="1548808"/>
            <a:chOff x="-163283" y="7415387"/>
            <a:chExt cx="8545283" cy="2323212"/>
          </a:xfrm>
        </p:grpSpPr>
        <p:sp>
          <p:nvSpPr>
            <p:cNvPr id="48" name="c">
              <a:extLst>
                <a:ext uri="{FF2B5EF4-FFF2-40B4-BE49-F238E27FC236}">
                  <a16:creationId xmlns:a16="http://schemas.microsoft.com/office/drawing/2014/main" xmlns="" id="{C6080E0B-6E01-94DF-B834-A25695C1E6A1}"/>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dirty="0">
                  <a:solidFill>
                    <a:srgbClr val="009999"/>
                  </a:solidFill>
                  <a:latin typeface="Calibri" panose="020F0502020204030204"/>
                </a:rPr>
                <a:t>   </a:t>
              </a:r>
              <a:r>
                <a:rPr lang="vi-VN" sz="4400" b="1" dirty="0">
                  <a:solidFill>
                    <a:srgbClr val="002795"/>
                  </a:solidFill>
                  <a:latin typeface="Calibri" panose="020F0502020204030204"/>
                </a:rPr>
                <a:t>Để tiền linh tinh</a:t>
              </a:r>
              <a:endParaRPr lang="en-US" sz="5400" b="1" dirty="0">
                <a:solidFill>
                  <a:srgbClr val="002795"/>
                </a:solidFill>
                <a:latin typeface="Calibri" panose="020F0502020204030204"/>
              </a:endParaRPr>
            </a:p>
          </p:txBody>
        </p:sp>
        <p:pic>
          <p:nvPicPr>
            <p:cNvPr id="49" name="Picture 12">
              <a:extLst>
                <a:ext uri="{FF2B5EF4-FFF2-40B4-BE49-F238E27FC236}">
                  <a16:creationId xmlns:a16="http://schemas.microsoft.com/office/drawing/2014/main" xmlns="" id="{5BCE79B7-0D2B-F6BD-76C7-FBD787E279F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3283" y="7415387"/>
              <a:ext cx="2128643" cy="2323212"/>
            </a:xfrm>
            <a:prstGeom prst="rect">
              <a:avLst/>
            </a:prstGeom>
          </p:spPr>
        </p:pic>
      </p:grpSp>
      <p:grpSp>
        <p:nvGrpSpPr>
          <p:cNvPr id="50" name="Group 49">
            <a:extLst>
              <a:ext uri="{FF2B5EF4-FFF2-40B4-BE49-F238E27FC236}">
                <a16:creationId xmlns:a16="http://schemas.microsoft.com/office/drawing/2014/main" xmlns="" id="{A062F698-EC52-5699-DC0F-6D9BF75EC931}"/>
              </a:ext>
            </a:extLst>
          </p:cNvPr>
          <p:cNvGrpSpPr/>
          <p:nvPr/>
        </p:nvGrpSpPr>
        <p:grpSpPr>
          <a:xfrm>
            <a:off x="5923127" y="4920395"/>
            <a:ext cx="5729851" cy="1490879"/>
            <a:chOff x="8473452" y="7429559"/>
            <a:chExt cx="8594777" cy="2236319"/>
          </a:xfrm>
        </p:grpSpPr>
        <p:sp>
          <p:nvSpPr>
            <p:cNvPr id="51" name="d">
              <a:extLst>
                <a:ext uri="{FF2B5EF4-FFF2-40B4-BE49-F238E27FC236}">
                  <a16:creationId xmlns:a16="http://schemas.microsoft.com/office/drawing/2014/main" xmlns="" id="{8AD76B9B-86FE-D226-C8E9-3BD28CA20FA6}"/>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b="1" dirty="0">
                  <a:solidFill>
                    <a:srgbClr val="009999"/>
                  </a:solidFill>
                  <a:latin typeface="Calibri" panose="020F0502020204030204"/>
                </a:rPr>
                <a:t>   </a:t>
              </a:r>
              <a:r>
                <a:rPr lang="vi-VN" sz="4400" b="1" dirty="0">
                  <a:solidFill>
                    <a:srgbClr val="002795"/>
                  </a:solidFill>
                  <a:latin typeface="Calibri" panose="020F0502020204030204"/>
                </a:rPr>
                <a:t>Tái sử dụng đồ cũ</a:t>
              </a:r>
              <a:endParaRPr lang="en-US" sz="4400" b="1" dirty="0">
                <a:solidFill>
                  <a:srgbClr val="002795"/>
                </a:solidFill>
                <a:latin typeface="Calibri" panose="020F0502020204030204"/>
              </a:endParaRPr>
            </a:p>
          </p:txBody>
        </p:sp>
        <p:pic>
          <p:nvPicPr>
            <p:cNvPr id="52" name="Picture 13">
              <a:extLst>
                <a:ext uri="{FF2B5EF4-FFF2-40B4-BE49-F238E27FC236}">
                  <a16:creationId xmlns:a16="http://schemas.microsoft.com/office/drawing/2014/main" xmlns="" id="{35687C6A-81A6-546A-CCA9-C99C051DD23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473452" y="7456078"/>
              <a:ext cx="2010918" cy="2209800"/>
            </a:xfrm>
            <a:prstGeom prst="rect">
              <a:avLst/>
            </a:prstGeom>
          </p:spPr>
        </p:pic>
      </p:grpSp>
      <p:pic>
        <p:nvPicPr>
          <p:cNvPr id="53" name="Đúng">
            <a:extLst>
              <a:ext uri="{FF2B5EF4-FFF2-40B4-BE49-F238E27FC236}">
                <a16:creationId xmlns:a16="http://schemas.microsoft.com/office/drawing/2014/main" xmlns="" id="{0D5EB85C-A230-5857-0673-7938AD537CC8}"/>
              </a:ext>
            </a:extLst>
          </p:cNvPr>
          <p:cNvPicPr>
            <a:picLocks noChangeAspect="1"/>
          </p:cNvPicPr>
          <p:nvPr/>
        </p:nvPicPr>
        <p:blipFill>
          <a:blip r:embed="rId20">
            <a:extLst>
              <a:ext uri="{BEBA8EAE-BF5A-486C-A8C5-ECC9F3942E4B}">
                <a14:imgProps xmlns:a14="http://schemas.microsoft.com/office/drawing/2010/main">
                  <a14:imgLayer r:embed="rId2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31844" y="5112285"/>
            <a:ext cx="1486303" cy="1189041"/>
          </a:xfrm>
          <a:prstGeom prst="rect">
            <a:avLst/>
          </a:prstGeom>
        </p:spPr>
      </p:pic>
      <p:pic>
        <p:nvPicPr>
          <p:cNvPr id="56" name="Picture 55" descr="A gold coin with a dollar sign&#10;&#10;Description automatically generated">
            <a:extLst>
              <a:ext uri="{FF2B5EF4-FFF2-40B4-BE49-F238E27FC236}">
                <a16:creationId xmlns:a16="http://schemas.microsoft.com/office/drawing/2014/main" xmlns="" id="{DC2503BB-1186-77FA-5AE0-3C1F27F7E55B}"/>
              </a:ext>
            </a:extLst>
          </p:cNvPr>
          <p:cNvPicPr>
            <a:picLocks noChangeAspect="1"/>
          </p:cNvPicPr>
          <p:nvPr/>
        </p:nvPicPr>
        <p:blipFill rotWithShape="1">
          <a:blip r:embed="rId22">
            <a:extLst>
              <a:ext uri="{28A0092B-C50C-407E-A947-70E740481C1C}">
                <a14:useLocalDpi xmlns:a14="http://schemas.microsoft.com/office/drawing/2010/main" val="0"/>
              </a:ext>
            </a:extLst>
          </a:blip>
          <a:srcRect l="26826" t="27359" r="26785" b="27995"/>
          <a:stretch/>
        </p:blipFill>
        <p:spPr>
          <a:xfrm>
            <a:off x="1562759" y="2601207"/>
            <a:ext cx="3323522" cy="3198536"/>
          </a:xfrm>
          <a:prstGeom prst="rect">
            <a:avLst/>
          </a:prstGeom>
        </p:spPr>
      </p:pic>
      <p:grpSp>
        <p:nvGrpSpPr>
          <p:cNvPr id="65" name="Group 64">
            <a:extLst>
              <a:ext uri="{FF2B5EF4-FFF2-40B4-BE49-F238E27FC236}">
                <a16:creationId xmlns:a16="http://schemas.microsoft.com/office/drawing/2014/main" xmlns="" id="{7E39B3D1-E0BD-4CE4-CEBB-95E3FAE1D560}"/>
              </a:ext>
            </a:extLst>
          </p:cNvPr>
          <p:cNvGrpSpPr/>
          <p:nvPr/>
        </p:nvGrpSpPr>
        <p:grpSpPr>
          <a:xfrm>
            <a:off x="1192100" y="405899"/>
            <a:ext cx="9649729" cy="2099259"/>
            <a:chOff x="1192100" y="405899"/>
            <a:chExt cx="9649729" cy="2099259"/>
          </a:xfrm>
        </p:grpSpPr>
        <p:grpSp>
          <p:nvGrpSpPr>
            <p:cNvPr id="54" name="Group 53">
              <a:extLst>
                <a:ext uri="{FF2B5EF4-FFF2-40B4-BE49-F238E27FC236}">
                  <a16:creationId xmlns:a16="http://schemas.microsoft.com/office/drawing/2014/main" xmlns="" id="{07D65263-CE62-0EDB-56B4-D1E87130E419}"/>
                </a:ext>
              </a:extLst>
            </p:cNvPr>
            <p:cNvGrpSpPr/>
            <p:nvPr/>
          </p:nvGrpSpPr>
          <p:grpSpPr>
            <a:xfrm>
              <a:off x="1192100" y="405899"/>
              <a:ext cx="9649729" cy="2099259"/>
              <a:chOff x="1313631" y="144685"/>
              <a:chExt cx="9649729" cy="2099259"/>
            </a:xfrm>
          </p:grpSpPr>
          <p:grpSp>
            <p:nvGrpSpPr>
              <p:cNvPr id="16" name="Group 15">
                <a:extLst>
                  <a:ext uri="{FF2B5EF4-FFF2-40B4-BE49-F238E27FC236}">
                    <a16:creationId xmlns:a16="http://schemas.microsoft.com/office/drawing/2014/main" xmlns="" id="{85D785C0-98BC-FF53-B98C-B69CB4655F2D}"/>
                  </a:ext>
                </a:extLst>
              </p:cNvPr>
              <p:cNvGrpSpPr/>
              <p:nvPr/>
            </p:nvGrpSpPr>
            <p:grpSpPr>
              <a:xfrm>
                <a:off x="1313631" y="144685"/>
                <a:ext cx="9649729" cy="2099259"/>
                <a:chOff x="1426981" y="146815"/>
                <a:chExt cx="9649729" cy="2099259"/>
              </a:xfrm>
            </p:grpSpPr>
            <p:pic>
              <p:nvPicPr>
                <p:cNvPr id="6" name="Picture 5" descr="A picture containing screenshot, line, design&#10;&#10;Description automatically generated">
                  <a:extLst>
                    <a:ext uri="{FF2B5EF4-FFF2-40B4-BE49-F238E27FC236}">
                      <a16:creationId xmlns:a16="http://schemas.microsoft.com/office/drawing/2014/main" xmlns="" id="{DF9F378F-8ABD-28BB-36F8-199936E207DB}"/>
                    </a:ext>
                  </a:extLst>
                </p:cNvPr>
                <p:cNvPicPr>
                  <a:picLocks noChangeAspect="1"/>
                </p:cNvPicPr>
                <p:nvPr/>
              </p:nvPicPr>
              <p:blipFill rotWithShape="1">
                <a:blip r:embed="rId23">
                  <a:extLst>
                    <a:ext uri="{28A0092B-C50C-407E-A947-70E740481C1C}">
                      <a14:useLocalDpi xmlns:a14="http://schemas.microsoft.com/office/drawing/2010/main" val="0"/>
                    </a:ext>
                  </a:extLst>
                </a:blip>
                <a:srcRect l="8687" t="36818" r="7677" b="37879"/>
                <a:stretch/>
              </p:blipFill>
              <p:spPr>
                <a:xfrm>
                  <a:off x="1579418" y="146815"/>
                  <a:ext cx="9497292" cy="2099259"/>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FC79A3AD-0223-F5FB-D6C2-569FC609EB9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26981" y="1134537"/>
                  <a:ext cx="835376" cy="835376"/>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054289B8-74A0-189A-8840-3E93BC883DA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9935292" y="361068"/>
                  <a:ext cx="835376" cy="835376"/>
                </a:xfrm>
                <a:prstGeom prst="rect">
                  <a:avLst/>
                </a:prstGeom>
              </p:spPr>
            </p:pic>
          </p:grpSp>
          <p:sp>
            <p:nvSpPr>
              <p:cNvPr id="17" name="TextBox 16">
                <a:extLst>
                  <a:ext uri="{FF2B5EF4-FFF2-40B4-BE49-F238E27FC236}">
                    <a16:creationId xmlns:a16="http://schemas.microsoft.com/office/drawing/2014/main" xmlns="" id="{CBEFBA35-008B-1E68-9B02-5AE59D533FEF}"/>
                  </a:ext>
                </a:extLst>
              </p:cNvPr>
              <p:cNvSpPr txBox="1"/>
              <p:nvPr/>
            </p:nvSpPr>
            <p:spPr>
              <a:xfrm>
                <a:off x="1755744" y="845643"/>
                <a:ext cx="8765505" cy="769441"/>
              </a:xfrm>
              <a:prstGeom prst="rect">
                <a:avLst/>
              </a:prstGeom>
              <a:noFill/>
            </p:spPr>
            <p:txBody>
              <a:bodyPr wrap="square" rtlCol="0">
                <a:spAutoFit/>
              </a:bodyPr>
              <a:lstStyle/>
              <a:p>
                <a:pPr algn="ctr"/>
                <a:r>
                  <a:rPr lang="vi-VN" sz="4400" dirty="0">
                    <a:latin typeface="Calibri" panose="020F0502020204030204" pitchFamily="34" charset="0"/>
                    <a:ea typeface="Calibri" panose="020F0502020204030204" pitchFamily="34" charset="0"/>
                    <a:cs typeface="Calibri" panose="020F0502020204030204" pitchFamily="34" charset="0"/>
                  </a:rPr>
                  <a:t>Đâu là hành động tiết kiệm tiền?</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58" name="Picture 57" descr="A gold coin with a dollar sign&#10;&#10;Description automatically generated">
              <a:extLst>
                <a:ext uri="{FF2B5EF4-FFF2-40B4-BE49-F238E27FC236}">
                  <a16:creationId xmlns:a16="http://schemas.microsoft.com/office/drawing/2014/main" xmlns="" id="{DA25E6EA-DB4F-9348-F904-936F9CBA3C1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550149" y="1078783"/>
              <a:ext cx="443181" cy="426515"/>
            </a:xfrm>
            <a:prstGeom prst="rect">
              <a:avLst/>
            </a:prstGeom>
          </p:spPr>
        </p:pic>
        <p:pic>
          <p:nvPicPr>
            <p:cNvPr id="59" name="Picture 58" descr="A gold coin with a dollar sign&#10;&#10;Description automatically generated">
              <a:extLst>
                <a:ext uri="{FF2B5EF4-FFF2-40B4-BE49-F238E27FC236}">
                  <a16:creationId xmlns:a16="http://schemas.microsoft.com/office/drawing/2014/main" xmlns="" id="{3DCAD569-C95A-FC3A-0ED8-56076B73B4F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244107" y="1008554"/>
              <a:ext cx="443181" cy="426515"/>
            </a:xfrm>
            <a:prstGeom prst="rect">
              <a:avLst/>
            </a:prstGeom>
          </p:spPr>
        </p:pic>
        <p:pic>
          <p:nvPicPr>
            <p:cNvPr id="60" name="Picture 59" descr="A gold coin with a dollar sign&#10;&#10;Description automatically generated">
              <a:extLst>
                <a:ext uri="{FF2B5EF4-FFF2-40B4-BE49-F238E27FC236}">
                  <a16:creationId xmlns:a16="http://schemas.microsoft.com/office/drawing/2014/main" xmlns="" id="{F5EE1002-93D6-7185-582C-DDC15C9D8054}"/>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410963" y="900312"/>
              <a:ext cx="443181" cy="426515"/>
            </a:xfrm>
            <a:prstGeom prst="rect">
              <a:avLst/>
            </a:prstGeom>
          </p:spPr>
        </p:pic>
        <p:pic>
          <p:nvPicPr>
            <p:cNvPr id="61" name="Picture 60" descr="A gold coin with a dollar sign&#10;&#10;Description automatically generated">
              <a:extLst>
                <a:ext uri="{FF2B5EF4-FFF2-40B4-BE49-F238E27FC236}">
                  <a16:creationId xmlns:a16="http://schemas.microsoft.com/office/drawing/2014/main" xmlns="" id="{C6D1C836-9C5A-5B35-1D77-DAF7903D934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0245151" y="1531838"/>
              <a:ext cx="443181" cy="426515"/>
            </a:xfrm>
            <a:prstGeom prst="rect">
              <a:avLst/>
            </a:prstGeom>
          </p:spPr>
        </p:pic>
        <p:pic>
          <p:nvPicPr>
            <p:cNvPr id="62" name="Picture 61" descr="A gold coin with a dollar sign&#10;&#10;Description automatically generated">
              <a:extLst>
                <a:ext uri="{FF2B5EF4-FFF2-40B4-BE49-F238E27FC236}">
                  <a16:creationId xmlns:a16="http://schemas.microsoft.com/office/drawing/2014/main" xmlns="" id="{BCA60522-7638-5C92-13FB-D4A0860377C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9939109" y="1461609"/>
              <a:ext cx="443181" cy="426515"/>
            </a:xfrm>
            <a:prstGeom prst="rect">
              <a:avLst/>
            </a:prstGeom>
          </p:spPr>
        </p:pic>
        <p:pic>
          <p:nvPicPr>
            <p:cNvPr id="63" name="Picture 62" descr="A gold coin with a dollar sign&#10;&#10;Description automatically generated">
              <a:extLst>
                <a:ext uri="{FF2B5EF4-FFF2-40B4-BE49-F238E27FC236}">
                  <a16:creationId xmlns:a16="http://schemas.microsoft.com/office/drawing/2014/main" xmlns="" id="{9F9ABC46-4870-DB69-F2A8-DDDE7E8CC1FE}"/>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0105965" y="1353367"/>
              <a:ext cx="443181" cy="426515"/>
            </a:xfrm>
            <a:prstGeom prst="rect">
              <a:avLst/>
            </a:prstGeom>
          </p:spPr>
        </p:pic>
      </p:grpSp>
    </p:spTree>
    <p:extLst>
      <p:ext uri="{BB962C8B-B14F-4D97-AF65-F5344CB8AC3E}">
        <p14:creationId xmlns:p14="http://schemas.microsoft.com/office/powerpoint/2010/main" val="413095746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72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47"/>
                                            </p:tgtEl>
                                            <p:attrNameLst>
                                              <p:attrName>style.visibility</p:attrName>
                                            </p:attrNameLst>
                                          </p:cBhvr>
                                          <p:to>
                                            <p:strVal val="visible"/>
                                          </p:to>
                                        </p:set>
                                        <p:anim calcmode="lin" valueType="num" p14:bounceEnd="72000">
                                          <p:cBhvr additive="base">
                                            <p:cTn id="11" dur="1000" fill="hold"/>
                                            <p:tgtEl>
                                              <p:spTgt spid="47"/>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44"/>
                                            </p:tgtEl>
                                            <p:attrNameLst>
                                              <p:attrName>style.visibility</p:attrName>
                                            </p:attrNameLst>
                                          </p:cBhvr>
                                          <p:to>
                                            <p:strVal val="visible"/>
                                          </p:to>
                                        </p:set>
                                        <p:anim calcmode="lin" valueType="num" p14:bounceEnd="72000">
                                          <p:cBhvr additive="base">
                                            <p:cTn id="15" dur="1000" fill="hold"/>
                                            <p:tgtEl>
                                              <p:spTgt spid="44"/>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50"/>
                                            </p:tgtEl>
                                            <p:attrNameLst>
                                              <p:attrName>style.visibility</p:attrName>
                                            </p:attrNameLst>
                                          </p:cBhvr>
                                          <p:to>
                                            <p:strVal val="visible"/>
                                          </p:to>
                                        </p:set>
                                        <p:anim calcmode="lin" valueType="num" p14:bounceEnd="72000">
                                          <p:cBhvr additive="base">
                                            <p:cTn id="19" dur="1000" fill="hold"/>
                                            <p:tgtEl>
                                              <p:spTgt spid="50"/>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7"/>
                                            </p:tgtEl>
                                          </p:cBhvr>
                                        </p:cmd>
                                      </p:childTnLst>
                                    </p:cTn>
                                  </p:par>
                                  <p:par>
                                    <p:cTn id="26" presetID="26" presetClass="emph" presetSubtype="0" fill="hold" nodeType="withEffect">
                                      <p:stCondLst>
                                        <p:cond delay="0"/>
                                      </p:stCondLst>
                                      <p:childTnLst>
                                        <p:animEffect transition="out" filter="fade">
                                          <p:cBhvr>
                                            <p:cTn id="27" dur="500" tmFilter="0, 0; .2, .5; .8, .5; 1, 0"/>
                                            <p:tgtEl>
                                              <p:spTgt spid="41"/>
                                            </p:tgtEl>
                                          </p:cBhvr>
                                        </p:animEffect>
                                        <p:animScale>
                                          <p:cBhvr>
                                            <p:cTn id="28" dur="250" autoRev="1" fill="hold"/>
                                            <p:tgtEl>
                                              <p:spTgt spid="41"/>
                                            </p:tgtEl>
                                          </p:cBhvr>
                                          <p:by x="105000" y="105000"/>
                                        </p:animScale>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40"/>
                                            </p:tgtEl>
                                          </p:cBhvr>
                                        </p:cmd>
                                      </p:childTnLst>
                                    </p:cTn>
                                  </p:par>
                                  <p:par>
                                    <p:cTn id="34" presetID="26" presetClass="emph" presetSubtype="0" fill="hold" nodeType="withEffect">
                                      <p:stCondLst>
                                        <p:cond delay="0"/>
                                      </p:stCondLst>
                                      <p:childTnLst>
                                        <p:animEffect transition="out" filter="fade">
                                          <p:cBhvr>
                                            <p:cTn id="35" dur="500" tmFilter="0, 0; .2, .5; .8, .5; 1, 0"/>
                                            <p:tgtEl>
                                              <p:spTgt spid="47"/>
                                            </p:tgtEl>
                                          </p:cBhvr>
                                        </p:animEffect>
                                        <p:animScale>
                                          <p:cBhvr>
                                            <p:cTn id="36" dur="250" autoRev="1" fill="hold"/>
                                            <p:tgtEl>
                                              <p:spTgt spid="47"/>
                                            </p:tgtEl>
                                          </p:cBhvr>
                                          <p:by x="105000" y="105000"/>
                                        </p:animScale>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50"/>
                                            </p:tgtEl>
                                          </p:cBhvr>
                                        </p:animEffect>
                                        <p:animScale>
                                          <p:cBhvr>
                                            <p:cTn id="42" dur="250" autoRev="1" fill="hold"/>
                                            <p:tgtEl>
                                              <p:spTgt spid="50"/>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anim calcmode="lin" valueType="num">
                                          <p:cBhvr>
                                            <p:cTn id="47" dur="500" fill="hold"/>
                                            <p:tgtEl>
                                              <p:spTgt spid="53"/>
                                            </p:tgtEl>
                                            <p:attrNameLst>
                                              <p:attrName>style.rotation</p:attrName>
                                            </p:attrNameLst>
                                          </p:cBhvr>
                                          <p:tavLst>
                                            <p:tav tm="0">
                                              <p:val>
                                                <p:fltVal val="360"/>
                                              </p:val>
                                            </p:tav>
                                            <p:tav tm="100000">
                                              <p:val>
                                                <p:fltVal val="0"/>
                                              </p:val>
                                            </p:tav>
                                          </p:tavLst>
                                        </p:anim>
                                        <p:animEffect transition="in" filter="fade">
                                          <p:cBhvr>
                                            <p:cTn id="48" dur="500"/>
                                            <p:tgtEl>
                                              <p:spTgt spid="53"/>
                                            </p:tgtEl>
                                          </p:cBhvr>
                                        </p:animEffect>
                                      </p:childTnLst>
                                    </p:cTn>
                                  </p:par>
                                  <p:par>
                                    <p:cTn id="49" presetID="1" presetClass="mediacall" presetSubtype="0" fill="hold" nodeType="withEffect">
                                      <p:stCondLst>
                                        <p:cond delay="0"/>
                                      </p:stCondLst>
                                      <p:childTnLst>
                                        <p:cmd type="call" cmd="playFrom(0.0)">
                                          <p:cBhvr>
                                            <p:cTn id="50" dur="3448" fill="hold"/>
                                            <p:tgtEl>
                                              <p:spTgt spid="38"/>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41"/>
                                            </p:tgtEl>
                                            <p:attrNameLst>
                                              <p:attrName>ppt_w</p:attrName>
                                            </p:attrNameLst>
                                          </p:cBhvr>
                                          <p:tavLst>
                                            <p:tav tm="0">
                                              <p:val>
                                                <p:strVal val="ppt_w"/>
                                              </p:val>
                                            </p:tav>
                                            <p:tav tm="100000">
                                              <p:val>
                                                <p:fltVal val="0"/>
                                              </p:val>
                                            </p:tav>
                                          </p:tavLst>
                                        </p:anim>
                                        <p:anim calcmode="lin" valueType="num">
                                          <p:cBhvr>
                                            <p:cTn id="59" dur="1000"/>
                                            <p:tgtEl>
                                              <p:spTgt spid="41"/>
                                            </p:tgtEl>
                                            <p:attrNameLst>
                                              <p:attrName>ppt_h</p:attrName>
                                            </p:attrNameLst>
                                          </p:cBhvr>
                                          <p:tavLst>
                                            <p:tav tm="0">
                                              <p:val>
                                                <p:strVal val="ppt_h"/>
                                              </p:val>
                                            </p:tav>
                                            <p:tav tm="100000">
                                              <p:val>
                                                <p:fltVal val="0"/>
                                              </p:val>
                                            </p:tav>
                                          </p:tavLst>
                                        </p:anim>
                                        <p:anim calcmode="lin" valueType="num">
                                          <p:cBhvr>
                                            <p:cTn id="60" dur="1000"/>
                                            <p:tgtEl>
                                              <p:spTgt spid="41"/>
                                            </p:tgtEl>
                                            <p:attrNameLst>
                                              <p:attrName>style.rotation</p:attrName>
                                            </p:attrNameLst>
                                          </p:cBhvr>
                                          <p:tavLst>
                                            <p:tav tm="0">
                                              <p:val>
                                                <p:fltVal val="0"/>
                                              </p:val>
                                            </p:tav>
                                            <p:tav tm="100000">
                                              <p:val>
                                                <p:fltVal val="90"/>
                                              </p:val>
                                            </p:tav>
                                          </p:tavLst>
                                        </p:anim>
                                        <p:animEffect transition="out" filter="fade">
                                          <p:cBhvr>
                                            <p:cTn id="61" dur="1000"/>
                                            <p:tgtEl>
                                              <p:spTgt spid="41"/>
                                            </p:tgtEl>
                                          </p:cBhvr>
                                        </p:animEffect>
                                        <p:set>
                                          <p:cBhvr>
                                            <p:cTn id="62" dur="1" fill="hold">
                                              <p:stCondLst>
                                                <p:cond delay="999"/>
                                              </p:stCondLst>
                                            </p:cTn>
                                            <p:tgtEl>
                                              <p:spTgt spid="41"/>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47"/>
                                            </p:tgtEl>
                                            <p:attrNameLst>
                                              <p:attrName>ppt_w</p:attrName>
                                            </p:attrNameLst>
                                          </p:cBhvr>
                                          <p:tavLst>
                                            <p:tav tm="0">
                                              <p:val>
                                                <p:strVal val="ppt_w"/>
                                              </p:val>
                                            </p:tav>
                                            <p:tav tm="100000">
                                              <p:val>
                                                <p:fltVal val="0"/>
                                              </p:val>
                                            </p:tav>
                                          </p:tavLst>
                                        </p:anim>
                                        <p:anim calcmode="lin" valueType="num">
                                          <p:cBhvr>
                                            <p:cTn id="65" dur="1000"/>
                                            <p:tgtEl>
                                              <p:spTgt spid="47"/>
                                            </p:tgtEl>
                                            <p:attrNameLst>
                                              <p:attrName>ppt_h</p:attrName>
                                            </p:attrNameLst>
                                          </p:cBhvr>
                                          <p:tavLst>
                                            <p:tav tm="0">
                                              <p:val>
                                                <p:strVal val="ppt_h"/>
                                              </p:val>
                                            </p:tav>
                                            <p:tav tm="100000">
                                              <p:val>
                                                <p:fltVal val="0"/>
                                              </p:val>
                                            </p:tav>
                                          </p:tavLst>
                                        </p:anim>
                                        <p:anim calcmode="lin" valueType="num">
                                          <p:cBhvr>
                                            <p:cTn id="66" dur="1000"/>
                                            <p:tgtEl>
                                              <p:spTgt spid="47"/>
                                            </p:tgtEl>
                                            <p:attrNameLst>
                                              <p:attrName>style.rotation</p:attrName>
                                            </p:attrNameLst>
                                          </p:cBhvr>
                                          <p:tavLst>
                                            <p:tav tm="0">
                                              <p:val>
                                                <p:fltVal val="0"/>
                                              </p:val>
                                            </p:tav>
                                            <p:tav tm="100000">
                                              <p:val>
                                                <p:fltVal val="90"/>
                                              </p:val>
                                            </p:tav>
                                          </p:tavLst>
                                        </p:anim>
                                        <p:animEffect transition="out" filter="fade">
                                          <p:cBhvr>
                                            <p:cTn id="67" dur="1000"/>
                                            <p:tgtEl>
                                              <p:spTgt spid="47"/>
                                            </p:tgtEl>
                                          </p:cBhvr>
                                        </p:animEffect>
                                        <p:set>
                                          <p:cBhvr>
                                            <p:cTn id="68" dur="1" fill="hold">
                                              <p:stCondLst>
                                                <p:cond delay="999"/>
                                              </p:stCondLst>
                                            </p:cTn>
                                            <p:tgtEl>
                                              <p:spTgt spid="47"/>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44"/>
                                            </p:tgtEl>
                                            <p:attrNameLst>
                                              <p:attrName>ppt_w</p:attrName>
                                            </p:attrNameLst>
                                          </p:cBhvr>
                                          <p:tavLst>
                                            <p:tav tm="0">
                                              <p:val>
                                                <p:strVal val="ppt_w"/>
                                              </p:val>
                                            </p:tav>
                                            <p:tav tm="100000">
                                              <p:val>
                                                <p:fltVal val="0"/>
                                              </p:val>
                                            </p:tav>
                                          </p:tavLst>
                                        </p:anim>
                                        <p:anim calcmode="lin" valueType="num">
                                          <p:cBhvr>
                                            <p:cTn id="71" dur="1000"/>
                                            <p:tgtEl>
                                              <p:spTgt spid="44"/>
                                            </p:tgtEl>
                                            <p:attrNameLst>
                                              <p:attrName>ppt_h</p:attrName>
                                            </p:attrNameLst>
                                          </p:cBhvr>
                                          <p:tavLst>
                                            <p:tav tm="0">
                                              <p:val>
                                                <p:strVal val="ppt_h"/>
                                              </p:val>
                                            </p:tav>
                                            <p:tav tm="100000">
                                              <p:val>
                                                <p:fltVal val="0"/>
                                              </p:val>
                                            </p:tav>
                                          </p:tavLst>
                                        </p:anim>
                                        <p:anim calcmode="lin" valueType="num">
                                          <p:cBhvr>
                                            <p:cTn id="72" dur="1000"/>
                                            <p:tgtEl>
                                              <p:spTgt spid="44"/>
                                            </p:tgtEl>
                                            <p:attrNameLst>
                                              <p:attrName>style.rotation</p:attrName>
                                            </p:attrNameLst>
                                          </p:cBhvr>
                                          <p:tavLst>
                                            <p:tav tm="0">
                                              <p:val>
                                                <p:fltVal val="0"/>
                                              </p:val>
                                            </p:tav>
                                            <p:tav tm="100000">
                                              <p:val>
                                                <p:fltVal val="90"/>
                                              </p:val>
                                            </p:tav>
                                          </p:tavLst>
                                        </p:anim>
                                        <p:animEffect transition="out" filter="fade">
                                          <p:cBhvr>
                                            <p:cTn id="73" dur="1000"/>
                                            <p:tgtEl>
                                              <p:spTgt spid="44"/>
                                            </p:tgtEl>
                                          </p:cBhvr>
                                        </p:animEffect>
                                        <p:set>
                                          <p:cBhvr>
                                            <p:cTn id="74" dur="1" fill="hold">
                                              <p:stCondLst>
                                                <p:cond delay="999"/>
                                              </p:stCondLst>
                                            </p:cTn>
                                            <p:tgtEl>
                                              <p:spTgt spid="44"/>
                                            </p:tgtEl>
                                            <p:attrNameLst>
                                              <p:attrName>style.visibility</p:attrName>
                                            </p:attrNameLst>
                                          </p:cBhvr>
                                          <p:to>
                                            <p:strVal val="hidden"/>
                                          </p:to>
                                        </p:set>
                                      </p:childTnLst>
                                    </p:cTn>
                                  </p:par>
                                  <p:par>
                                    <p:cTn id="75" presetID="17" presetClass="entr" presetSubtype="10" fill="hold" nodeType="withEffect">
                                      <p:stCondLst>
                                        <p:cond delay="200"/>
                                      </p:stCondLst>
                                      <p:childTnLst>
                                        <p:set>
                                          <p:cBhvr>
                                            <p:cTn id="76" dur="1" fill="hold">
                                              <p:stCondLst>
                                                <p:cond delay="0"/>
                                              </p:stCondLst>
                                            </p:cTn>
                                            <p:tgtEl>
                                              <p:spTgt spid="56"/>
                                            </p:tgtEl>
                                            <p:attrNameLst>
                                              <p:attrName>style.visibility</p:attrName>
                                            </p:attrNameLst>
                                          </p:cBhvr>
                                          <p:to>
                                            <p:strVal val="visible"/>
                                          </p:to>
                                        </p:set>
                                        <p:anim calcmode="lin" valueType="num">
                                          <p:cBhvr>
                                            <p:cTn id="77" dur="500" fill="hold"/>
                                            <p:tgtEl>
                                              <p:spTgt spid="56"/>
                                            </p:tgtEl>
                                            <p:attrNameLst>
                                              <p:attrName>ppt_w</p:attrName>
                                            </p:attrNameLst>
                                          </p:cBhvr>
                                          <p:tavLst>
                                            <p:tav tm="0">
                                              <p:val>
                                                <p:fltVal val="0"/>
                                              </p:val>
                                            </p:tav>
                                            <p:tav tm="100000">
                                              <p:val>
                                                <p:strVal val="#ppt_w"/>
                                              </p:val>
                                            </p:tav>
                                          </p:tavLst>
                                        </p:anim>
                                        <p:anim calcmode="lin" valueType="num">
                                          <p:cBhvr>
                                            <p:cTn id="78" dur="500" fill="hold"/>
                                            <p:tgtEl>
                                              <p:spTgt spid="5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44"/>
                                            </p:tgtEl>
                                          </p:cBhvr>
                                        </p:animEffect>
                                        <p:animScale>
                                          <p:cBhvr>
                                            <p:cTn id="84" dur="250" autoRev="1" fill="hold"/>
                                            <p:tgtEl>
                                              <p:spTgt spid="44"/>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39"/>
                                            </p:tgtEl>
                                          </p:cBhvr>
                                        </p:cmd>
                                      </p:childTnLst>
                                    </p:cTn>
                                  </p:par>
                                </p:childTnLst>
                              </p:cTn>
                            </p:par>
                          </p:childTnLst>
                        </p:cTn>
                      </p:par>
                    </p:childTnLst>
                  </p:cTn>
                  <p:nextCondLst>
                    <p:cond evt="onClick" delay="0">
                      <p:tgtEl>
                        <p:spTgt spid="44"/>
                      </p:tgtEl>
                    </p:cond>
                  </p:nextCondLst>
                </p:seq>
                <p:audio>
                  <p:cMediaNode vol="80000">
                    <p:cTn id="87" fill="hold" display="0">
                      <p:stCondLst>
                        <p:cond delay="indefinite"/>
                      </p:stCondLst>
                      <p:endCondLst>
                        <p:cond evt="onStopAudio" delay="0">
                          <p:tgtEl>
                            <p:sldTgt/>
                          </p:tgtEl>
                        </p:cond>
                      </p:endCondLst>
                    </p:cTn>
                    <p:tgtEl>
                      <p:spTgt spid="37"/>
                    </p:tgtEl>
                  </p:cMediaNode>
                </p:audio>
                <p:audio>
                  <p:cMediaNode vol="80000">
                    <p:cTn id="88" fill="hold" display="0">
                      <p:stCondLst>
                        <p:cond delay="indefinite"/>
                      </p:stCondLst>
                      <p:endCondLst>
                        <p:cond evt="onStopAudio" delay="0">
                          <p:tgtEl>
                            <p:sldTgt/>
                          </p:tgtEl>
                        </p:cond>
                      </p:endCondLst>
                    </p:cTn>
                    <p:tgtEl>
                      <p:spTgt spid="38"/>
                    </p:tgtEl>
                  </p:cMediaNode>
                </p:audio>
                <p:audio>
                  <p:cMediaNode vol="80000">
                    <p:cTn id="89" fill="hold" display="0">
                      <p:stCondLst>
                        <p:cond delay="indefinite"/>
                      </p:stCondLst>
                      <p:endCondLst>
                        <p:cond evt="onStopAudio" delay="0">
                          <p:tgtEl>
                            <p:sldTgt/>
                          </p:tgtEl>
                        </p:cond>
                      </p:endCondLst>
                    </p:cTn>
                    <p:tgtEl>
                      <p:spTgt spid="39"/>
                    </p:tgtEl>
                  </p:cMediaNode>
                </p:audio>
                <p:audio>
                  <p:cMediaNode vol="80000">
                    <p:cTn id="90" fill="hold" display="0">
                      <p:stCondLst>
                        <p:cond delay="indefinite"/>
                      </p:stCondLst>
                      <p:endCondLst>
                        <p:cond evt="onStopAudio" delay="0">
                          <p:tgtEl>
                            <p:sldTgt/>
                          </p:tgtEl>
                        </p:cond>
                      </p:endCondLst>
                    </p:cTn>
                    <p:tgtEl>
                      <p:spTgt spid="40"/>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1000" fill="hold"/>
                                            <p:tgtEl>
                                              <p:spTgt spid="44"/>
                                            </p:tgtEl>
                                            <p:attrNameLst>
                                              <p:attrName>ppt_x</p:attrName>
                                            </p:attrNameLst>
                                          </p:cBhvr>
                                          <p:tavLst>
                                            <p:tav tm="0">
                                              <p:val>
                                                <p:strVal val="#ppt_x"/>
                                              </p:val>
                                            </p:tav>
                                            <p:tav tm="100000">
                                              <p:val>
                                                <p:strVal val="#ppt_x"/>
                                              </p:val>
                                            </p:tav>
                                          </p:tavLst>
                                        </p:anim>
                                        <p:anim calcmode="lin" valueType="num">
                                          <p:cBhvr additive="base">
                                            <p:cTn id="16" dur="10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ppt_x"/>
                                              </p:val>
                                            </p:tav>
                                            <p:tav tm="100000">
                                              <p:val>
                                                <p:strVal val="#ppt_x"/>
                                              </p:val>
                                            </p:tav>
                                          </p:tavLst>
                                        </p:anim>
                                        <p:anim calcmode="lin" valueType="num">
                                          <p:cBhvr additive="base">
                                            <p:cTn id="20"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7"/>
                                            </p:tgtEl>
                                          </p:cBhvr>
                                        </p:cmd>
                                      </p:childTnLst>
                                    </p:cTn>
                                  </p:par>
                                  <p:par>
                                    <p:cTn id="26" presetID="26" presetClass="emph" presetSubtype="0" fill="hold" nodeType="withEffect">
                                      <p:stCondLst>
                                        <p:cond delay="0"/>
                                      </p:stCondLst>
                                      <p:childTnLst>
                                        <p:animEffect transition="out" filter="fade">
                                          <p:cBhvr>
                                            <p:cTn id="27" dur="500" tmFilter="0, 0; .2, .5; .8, .5; 1, 0"/>
                                            <p:tgtEl>
                                              <p:spTgt spid="41"/>
                                            </p:tgtEl>
                                          </p:cBhvr>
                                        </p:animEffect>
                                        <p:animScale>
                                          <p:cBhvr>
                                            <p:cTn id="28" dur="250" autoRev="1" fill="hold"/>
                                            <p:tgtEl>
                                              <p:spTgt spid="41"/>
                                            </p:tgtEl>
                                          </p:cBhvr>
                                          <p:by x="105000" y="105000"/>
                                        </p:animScale>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40"/>
                                            </p:tgtEl>
                                          </p:cBhvr>
                                        </p:cmd>
                                      </p:childTnLst>
                                    </p:cTn>
                                  </p:par>
                                  <p:par>
                                    <p:cTn id="34" presetID="26" presetClass="emph" presetSubtype="0" fill="hold" nodeType="withEffect">
                                      <p:stCondLst>
                                        <p:cond delay="0"/>
                                      </p:stCondLst>
                                      <p:childTnLst>
                                        <p:animEffect transition="out" filter="fade">
                                          <p:cBhvr>
                                            <p:cTn id="35" dur="500" tmFilter="0, 0; .2, .5; .8, .5; 1, 0"/>
                                            <p:tgtEl>
                                              <p:spTgt spid="47"/>
                                            </p:tgtEl>
                                          </p:cBhvr>
                                        </p:animEffect>
                                        <p:animScale>
                                          <p:cBhvr>
                                            <p:cTn id="36" dur="250" autoRev="1" fill="hold"/>
                                            <p:tgtEl>
                                              <p:spTgt spid="47"/>
                                            </p:tgtEl>
                                          </p:cBhvr>
                                          <p:by x="105000" y="105000"/>
                                        </p:animScale>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50"/>
                                            </p:tgtEl>
                                          </p:cBhvr>
                                        </p:animEffect>
                                        <p:animScale>
                                          <p:cBhvr>
                                            <p:cTn id="42" dur="250" autoRev="1" fill="hold"/>
                                            <p:tgtEl>
                                              <p:spTgt spid="50"/>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anim calcmode="lin" valueType="num">
                                          <p:cBhvr>
                                            <p:cTn id="47" dur="500" fill="hold"/>
                                            <p:tgtEl>
                                              <p:spTgt spid="53"/>
                                            </p:tgtEl>
                                            <p:attrNameLst>
                                              <p:attrName>style.rotation</p:attrName>
                                            </p:attrNameLst>
                                          </p:cBhvr>
                                          <p:tavLst>
                                            <p:tav tm="0">
                                              <p:val>
                                                <p:fltVal val="360"/>
                                              </p:val>
                                            </p:tav>
                                            <p:tav tm="100000">
                                              <p:val>
                                                <p:fltVal val="0"/>
                                              </p:val>
                                            </p:tav>
                                          </p:tavLst>
                                        </p:anim>
                                        <p:animEffect transition="in" filter="fade">
                                          <p:cBhvr>
                                            <p:cTn id="48" dur="500"/>
                                            <p:tgtEl>
                                              <p:spTgt spid="53"/>
                                            </p:tgtEl>
                                          </p:cBhvr>
                                        </p:animEffect>
                                      </p:childTnLst>
                                    </p:cTn>
                                  </p:par>
                                  <p:par>
                                    <p:cTn id="49" presetID="1" presetClass="mediacall" presetSubtype="0" fill="hold" nodeType="withEffect">
                                      <p:stCondLst>
                                        <p:cond delay="0"/>
                                      </p:stCondLst>
                                      <p:childTnLst>
                                        <p:cmd type="call" cmd="playFrom(0.0)">
                                          <p:cBhvr>
                                            <p:cTn id="50" dur="3448" fill="hold"/>
                                            <p:tgtEl>
                                              <p:spTgt spid="38"/>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41"/>
                                            </p:tgtEl>
                                            <p:attrNameLst>
                                              <p:attrName>ppt_w</p:attrName>
                                            </p:attrNameLst>
                                          </p:cBhvr>
                                          <p:tavLst>
                                            <p:tav tm="0">
                                              <p:val>
                                                <p:strVal val="ppt_w"/>
                                              </p:val>
                                            </p:tav>
                                            <p:tav tm="100000">
                                              <p:val>
                                                <p:fltVal val="0"/>
                                              </p:val>
                                            </p:tav>
                                          </p:tavLst>
                                        </p:anim>
                                        <p:anim calcmode="lin" valueType="num">
                                          <p:cBhvr>
                                            <p:cTn id="59" dur="1000"/>
                                            <p:tgtEl>
                                              <p:spTgt spid="41"/>
                                            </p:tgtEl>
                                            <p:attrNameLst>
                                              <p:attrName>ppt_h</p:attrName>
                                            </p:attrNameLst>
                                          </p:cBhvr>
                                          <p:tavLst>
                                            <p:tav tm="0">
                                              <p:val>
                                                <p:strVal val="ppt_h"/>
                                              </p:val>
                                            </p:tav>
                                            <p:tav tm="100000">
                                              <p:val>
                                                <p:fltVal val="0"/>
                                              </p:val>
                                            </p:tav>
                                          </p:tavLst>
                                        </p:anim>
                                        <p:anim calcmode="lin" valueType="num">
                                          <p:cBhvr>
                                            <p:cTn id="60" dur="1000"/>
                                            <p:tgtEl>
                                              <p:spTgt spid="41"/>
                                            </p:tgtEl>
                                            <p:attrNameLst>
                                              <p:attrName>style.rotation</p:attrName>
                                            </p:attrNameLst>
                                          </p:cBhvr>
                                          <p:tavLst>
                                            <p:tav tm="0">
                                              <p:val>
                                                <p:fltVal val="0"/>
                                              </p:val>
                                            </p:tav>
                                            <p:tav tm="100000">
                                              <p:val>
                                                <p:fltVal val="90"/>
                                              </p:val>
                                            </p:tav>
                                          </p:tavLst>
                                        </p:anim>
                                        <p:animEffect transition="out" filter="fade">
                                          <p:cBhvr>
                                            <p:cTn id="61" dur="1000"/>
                                            <p:tgtEl>
                                              <p:spTgt spid="41"/>
                                            </p:tgtEl>
                                          </p:cBhvr>
                                        </p:animEffect>
                                        <p:set>
                                          <p:cBhvr>
                                            <p:cTn id="62" dur="1" fill="hold">
                                              <p:stCondLst>
                                                <p:cond delay="999"/>
                                              </p:stCondLst>
                                            </p:cTn>
                                            <p:tgtEl>
                                              <p:spTgt spid="41"/>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47"/>
                                            </p:tgtEl>
                                            <p:attrNameLst>
                                              <p:attrName>ppt_w</p:attrName>
                                            </p:attrNameLst>
                                          </p:cBhvr>
                                          <p:tavLst>
                                            <p:tav tm="0">
                                              <p:val>
                                                <p:strVal val="ppt_w"/>
                                              </p:val>
                                            </p:tav>
                                            <p:tav tm="100000">
                                              <p:val>
                                                <p:fltVal val="0"/>
                                              </p:val>
                                            </p:tav>
                                          </p:tavLst>
                                        </p:anim>
                                        <p:anim calcmode="lin" valueType="num">
                                          <p:cBhvr>
                                            <p:cTn id="65" dur="1000"/>
                                            <p:tgtEl>
                                              <p:spTgt spid="47"/>
                                            </p:tgtEl>
                                            <p:attrNameLst>
                                              <p:attrName>ppt_h</p:attrName>
                                            </p:attrNameLst>
                                          </p:cBhvr>
                                          <p:tavLst>
                                            <p:tav tm="0">
                                              <p:val>
                                                <p:strVal val="ppt_h"/>
                                              </p:val>
                                            </p:tav>
                                            <p:tav tm="100000">
                                              <p:val>
                                                <p:fltVal val="0"/>
                                              </p:val>
                                            </p:tav>
                                          </p:tavLst>
                                        </p:anim>
                                        <p:anim calcmode="lin" valueType="num">
                                          <p:cBhvr>
                                            <p:cTn id="66" dur="1000"/>
                                            <p:tgtEl>
                                              <p:spTgt spid="47"/>
                                            </p:tgtEl>
                                            <p:attrNameLst>
                                              <p:attrName>style.rotation</p:attrName>
                                            </p:attrNameLst>
                                          </p:cBhvr>
                                          <p:tavLst>
                                            <p:tav tm="0">
                                              <p:val>
                                                <p:fltVal val="0"/>
                                              </p:val>
                                            </p:tav>
                                            <p:tav tm="100000">
                                              <p:val>
                                                <p:fltVal val="90"/>
                                              </p:val>
                                            </p:tav>
                                          </p:tavLst>
                                        </p:anim>
                                        <p:animEffect transition="out" filter="fade">
                                          <p:cBhvr>
                                            <p:cTn id="67" dur="1000"/>
                                            <p:tgtEl>
                                              <p:spTgt spid="47"/>
                                            </p:tgtEl>
                                          </p:cBhvr>
                                        </p:animEffect>
                                        <p:set>
                                          <p:cBhvr>
                                            <p:cTn id="68" dur="1" fill="hold">
                                              <p:stCondLst>
                                                <p:cond delay="999"/>
                                              </p:stCondLst>
                                            </p:cTn>
                                            <p:tgtEl>
                                              <p:spTgt spid="47"/>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44"/>
                                            </p:tgtEl>
                                            <p:attrNameLst>
                                              <p:attrName>ppt_w</p:attrName>
                                            </p:attrNameLst>
                                          </p:cBhvr>
                                          <p:tavLst>
                                            <p:tav tm="0">
                                              <p:val>
                                                <p:strVal val="ppt_w"/>
                                              </p:val>
                                            </p:tav>
                                            <p:tav tm="100000">
                                              <p:val>
                                                <p:fltVal val="0"/>
                                              </p:val>
                                            </p:tav>
                                          </p:tavLst>
                                        </p:anim>
                                        <p:anim calcmode="lin" valueType="num">
                                          <p:cBhvr>
                                            <p:cTn id="71" dur="1000"/>
                                            <p:tgtEl>
                                              <p:spTgt spid="44"/>
                                            </p:tgtEl>
                                            <p:attrNameLst>
                                              <p:attrName>ppt_h</p:attrName>
                                            </p:attrNameLst>
                                          </p:cBhvr>
                                          <p:tavLst>
                                            <p:tav tm="0">
                                              <p:val>
                                                <p:strVal val="ppt_h"/>
                                              </p:val>
                                            </p:tav>
                                            <p:tav tm="100000">
                                              <p:val>
                                                <p:fltVal val="0"/>
                                              </p:val>
                                            </p:tav>
                                          </p:tavLst>
                                        </p:anim>
                                        <p:anim calcmode="lin" valueType="num">
                                          <p:cBhvr>
                                            <p:cTn id="72" dur="1000"/>
                                            <p:tgtEl>
                                              <p:spTgt spid="44"/>
                                            </p:tgtEl>
                                            <p:attrNameLst>
                                              <p:attrName>style.rotation</p:attrName>
                                            </p:attrNameLst>
                                          </p:cBhvr>
                                          <p:tavLst>
                                            <p:tav tm="0">
                                              <p:val>
                                                <p:fltVal val="0"/>
                                              </p:val>
                                            </p:tav>
                                            <p:tav tm="100000">
                                              <p:val>
                                                <p:fltVal val="90"/>
                                              </p:val>
                                            </p:tav>
                                          </p:tavLst>
                                        </p:anim>
                                        <p:animEffect transition="out" filter="fade">
                                          <p:cBhvr>
                                            <p:cTn id="73" dur="1000"/>
                                            <p:tgtEl>
                                              <p:spTgt spid="44"/>
                                            </p:tgtEl>
                                          </p:cBhvr>
                                        </p:animEffect>
                                        <p:set>
                                          <p:cBhvr>
                                            <p:cTn id="74" dur="1" fill="hold">
                                              <p:stCondLst>
                                                <p:cond delay="999"/>
                                              </p:stCondLst>
                                            </p:cTn>
                                            <p:tgtEl>
                                              <p:spTgt spid="44"/>
                                            </p:tgtEl>
                                            <p:attrNameLst>
                                              <p:attrName>style.visibility</p:attrName>
                                            </p:attrNameLst>
                                          </p:cBhvr>
                                          <p:to>
                                            <p:strVal val="hidden"/>
                                          </p:to>
                                        </p:set>
                                      </p:childTnLst>
                                    </p:cTn>
                                  </p:par>
                                  <p:par>
                                    <p:cTn id="75" presetID="17" presetClass="entr" presetSubtype="10" fill="hold" nodeType="withEffect">
                                      <p:stCondLst>
                                        <p:cond delay="200"/>
                                      </p:stCondLst>
                                      <p:childTnLst>
                                        <p:set>
                                          <p:cBhvr>
                                            <p:cTn id="76" dur="1" fill="hold">
                                              <p:stCondLst>
                                                <p:cond delay="0"/>
                                              </p:stCondLst>
                                            </p:cTn>
                                            <p:tgtEl>
                                              <p:spTgt spid="56"/>
                                            </p:tgtEl>
                                            <p:attrNameLst>
                                              <p:attrName>style.visibility</p:attrName>
                                            </p:attrNameLst>
                                          </p:cBhvr>
                                          <p:to>
                                            <p:strVal val="visible"/>
                                          </p:to>
                                        </p:set>
                                        <p:anim calcmode="lin" valueType="num">
                                          <p:cBhvr>
                                            <p:cTn id="77" dur="500" fill="hold"/>
                                            <p:tgtEl>
                                              <p:spTgt spid="56"/>
                                            </p:tgtEl>
                                            <p:attrNameLst>
                                              <p:attrName>ppt_w</p:attrName>
                                            </p:attrNameLst>
                                          </p:cBhvr>
                                          <p:tavLst>
                                            <p:tav tm="0">
                                              <p:val>
                                                <p:fltVal val="0"/>
                                              </p:val>
                                            </p:tav>
                                            <p:tav tm="100000">
                                              <p:val>
                                                <p:strVal val="#ppt_w"/>
                                              </p:val>
                                            </p:tav>
                                          </p:tavLst>
                                        </p:anim>
                                        <p:anim calcmode="lin" valueType="num">
                                          <p:cBhvr>
                                            <p:cTn id="78" dur="500" fill="hold"/>
                                            <p:tgtEl>
                                              <p:spTgt spid="5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44"/>
                                            </p:tgtEl>
                                          </p:cBhvr>
                                        </p:animEffect>
                                        <p:animScale>
                                          <p:cBhvr>
                                            <p:cTn id="84" dur="250" autoRev="1" fill="hold"/>
                                            <p:tgtEl>
                                              <p:spTgt spid="44"/>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39"/>
                                            </p:tgtEl>
                                          </p:cBhvr>
                                        </p:cmd>
                                      </p:childTnLst>
                                    </p:cTn>
                                  </p:par>
                                </p:childTnLst>
                              </p:cTn>
                            </p:par>
                          </p:childTnLst>
                        </p:cTn>
                      </p:par>
                    </p:childTnLst>
                  </p:cTn>
                  <p:nextCondLst>
                    <p:cond evt="onClick" delay="0">
                      <p:tgtEl>
                        <p:spTgt spid="44"/>
                      </p:tgtEl>
                    </p:cond>
                  </p:nextCondLst>
                </p:seq>
                <p:audio>
                  <p:cMediaNode vol="80000">
                    <p:cTn id="87" fill="hold" display="0">
                      <p:stCondLst>
                        <p:cond delay="indefinite"/>
                      </p:stCondLst>
                      <p:endCondLst>
                        <p:cond evt="onStopAudio" delay="0">
                          <p:tgtEl>
                            <p:sldTgt/>
                          </p:tgtEl>
                        </p:cond>
                      </p:endCondLst>
                    </p:cTn>
                    <p:tgtEl>
                      <p:spTgt spid="37"/>
                    </p:tgtEl>
                  </p:cMediaNode>
                </p:audio>
                <p:audio>
                  <p:cMediaNode vol="80000">
                    <p:cTn id="88" fill="hold" display="0">
                      <p:stCondLst>
                        <p:cond delay="indefinite"/>
                      </p:stCondLst>
                      <p:endCondLst>
                        <p:cond evt="onStopAudio" delay="0">
                          <p:tgtEl>
                            <p:sldTgt/>
                          </p:tgtEl>
                        </p:cond>
                      </p:endCondLst>
                    </p:cTn>
                    <p:tgtEl>
                      <p:spTgt spid="38"/>
                    </p:tgtEl>
                  </p:cMediaNode>
                </p:audio>
                <p:audio>
                  <p:cMediaNode vol="80000">
                    <p:cTn id="89" fill="hold" display="0">
                      <p:stCondLst>
                        <p:cond delay="indefinite"/>
                      </p:stCondLst>
                      <p:endCondLst>
                        <p:cond evt="onStopAudio" delay="0">
                          <p:tgtEl>
                            <p:sldTgt/>
                          </p:tgtEl>
                        </p:cond>
                      </p:endCondLst>
                    </p:cTn>
                    <p:tgtEl>
                      <p:spTgt spid="39"/>
                    </p:tgtEl>
                  </p:cMediaNode>
                </p:audio>
                <p:audio>
                  <p:cMediaNode vol="80000">
                    <p:cTn id="90" fill="hold" display="0">
                      <p:stCondLst>
                        <p:cond delay="indefinite"/>
                      </p:stCondLst>
                      <p:endCondLst>
                        <p:cond evt="onStopAudio" delay="0">
                          <p:tgtEl>
                            <p:sldTgt/>
                          </p:tgtEl>
                        </p:cond>
                      </p:endCondLst>
                    </p:cTn>
                    <p:tgtEl>
                      <p:spTgt spid="40"/>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6"/>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7">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8">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447424"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pic>
        <p:nvPicPr>
          <p:cNvPr id="2" name="Am-thanh-tra-loi-sai-www_tiengdong_com">
            <a:hlinkClick r:id="" action="ppaction://media"/>
            <a:extLst>
              <a:ext uri="{FF2B5EF4-FFF2-40B4-BE49-F238E27FC236}">
                <a16:creationId xmlns:a16="http://schemas.microsoft.com/office/drawing/2014/main" xmlns="" id="{8D215967-D188-9F38-64AC-2EDE06F2A73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4"/>
            <a:ext cx="487363" cy="487363"/>
          </a:xfrm>
          <a:prstGeom prst="rect">
            <a:avLst/>
          </a:prstGeom>
        </p:spPr>
      </p:pic>
      <p:pic>
        <p:nvPicPr>
          <p:cNvPr id="3" name="Tieng-tinh-tinh-www_nhacchuongvui_com">
            <a:hlinkClick r:id="" action="ppaction://media"/>
            <a:extLst>
              <a:ext uri="{FF2B5EF4-FFF2-40B4-BE49-F238E27FC236}">
                <a16:creationId xmlns:a16="http://schemas.microsoft.com/office/drawing/2014/main" xmlns="" id="{B8720599-F382-7633-E5DE-B068EE8EA93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8"/>
            <a:ext cx="487363" cy="487363"/>
          </a:xfrm>
          <a:prstGeom prst="rect">
            <a:avLst/>
          </a:prstGeom>
        </p:spPr>
      </p:pic>
      <p:pic>
        <p:nvPicPr>
          <p:cNvPr id="4" name="Am-thanh-tra-loi-sai-www_tiengdong_com">
            <a:hlinkClick r:id="" action="ppaction://media"/>
            <a:extLst>
              <a:ext uri="{FF2B5EF4-FFF2-40B4-BE49-F238E27FC236}">
                <a16:creationId xmlns:a16="http://schemas.microsoft.com/office/drawing/2014/main" xmlns="" id="{9002D845-054B-7115-4959-4160BA56C59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40"/>
            <a:ext cx="487363" cy="487363"/>
          </a:xfrm>
          <a:prstGeom prst="rect">
            <a:avLst/>
          </a:prstGeom>
        </p:spPr>
      </p:pic>
      <p:pic>
        <p:nvPicPr>
          <p:cNvPr id="8" name="Am-thanh-tra-loi-sai-www_tiengdong_com">
            <a:hlinkClick r:id="" action="ppaction://media"/>
            <a:extLst>
              <a:ext uri="{FF2B5EF4-FFF2-40B4-BE49-F238E27FC236}">
                <a16:creationId xmlns:a16="http://schemas.microsoft.com/office/drawing/2014/main" xmlns="" id="{F016BB51-319B-D633-FDE7-37B9A01341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6"/>
            <a:ext cx="487363" cy="487363"/>
          </a:xfrm>
          <a:prstGeom prst="rect">
            <a:avLst/>
          </a:prstGeom>
        </p:spPr>
      </p:pic>
      <p:grpSp>
        <p:nvGrpSpPr>
          <p:cNvPr id="10" name="Group 9">
            <a:extLst>
              <a:ext uri="{FF2B5EF4-FFF2-40B4-BE49-F238E27FC236}">
                <a16:creationId xmlns:a16="http://schemas.microsoft.com/office/drawing/2014/main" xmlns="" id="{10C4947C-A172-2DAB-DFB2-E1411826C408}"/>
              </a:ext>
            </a:extLst>
          </p:cNvPr>
          <p:cNvGrpSpPr/>
          <p:nvPr/>
        </p:nvGrpSpPr>
        <p:grpSpPr>
          <a:xfrm>
            <a:off x="26126" y="2958141"/>
            <a:ext cx="5744579" cy="1559845"/>
            <a:chOff x="-234868" y="4254019"/>
            <a:chExt cx="8616868" cy="2339767"/>
          </a:xfrm>
        </p:grpSpPr>
        <p:sp>
          <p:nvSpPr>
            <p:cNvPr id="18" name="a">
              <a:extLst>
                <a:ext uri="{FF2B5EF4-FFF2-40B4-BE49-F238E27FC236}">
                  <a16:creationId xmlns:a16="http://schemas.microsoft.com/office/drawing/2014/main" xmlns="" id="{F2B67F74-5671-F0F3-00F2-F896E7876199}"/>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400" b="1" dirty="0">
                  <a:solidFill>
                    <a:srgbClr val="002795"/>
                  </a:solidFill>
                  <a:latin typeface="Calibri" panose="020F0502020204030204"/>
                </a:rPr>
                <a:t>Để tiền trên ghế</a:t>
              </a:r>
              <a:endParaRPr lang="en-US" sz="4400" b="1" dirty="0">
                <a:solidFill>
                  <a:srgbClr val="002795"/>
                </a:solidFill>
                <a:latin typeface="Calibri" panose="020F0502020204030204"/>
              </a:endParaRPr>
            </a:p>
          </p:txBody>
        </p:sp>
        <p:pic>
          <p:nvPicPr>
            <p:cNvPr id="19" name="Picture 4">
              <a:extLst>
                <a:ext uri="{FF2B5EF4-FFF2-40B4-BE49-F238E27FC236}">
                  <a16:creationId xmlns:a16="http://schemas.microsoft.com/office/drawing/2014/main" xmlns="" id="{37E42F85-4EB5-CCE4-2EBA-3045B4EBA0E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4868" y="4254019"/>
              <a:ext cx="2111640" cy="2339767"/>
            </a:xfrm>
            <a:prstGeom prst="rect">
              <a:avLst/>
            </a:prstGeom>
          </p:spPr>
        </p:pic>
      </p:grpSp>
      <p:grpSp>
        <p:nvGrpSpPr>
          <p:cNvPr id="20" name="Group 19">
            <a:extLst>
              <a:ext uri="{FF2B5EF4-FFF2-40B4-BE49-F238E27FC236}">
                <a16:creationId xmlns:a16="http://schemas.microsoft.com/office/drawing/2014/main" xmlns="" id="{3A181225-4AEC-AD55-552A-254CE7E0D114}"/>
              </a:ext>
            </a:extLst>
          </p:cNvPr>
          <p:cNvGrpSpPr/>
          <p:nvPr/>
        </p:nvGrpSpPr>
        <p:grpSpPr>
          <a:xfrm>
            <a:off x="5876190" y="3090551"/>
            <a:ext cx="5868386" cy="1393295"/>
            <a:chOff x="8265654" y="4577126"/>
            <a:chExt cx="8802579" cy="2089943"/>
          </a:xfrm>
        </p:grpSpPr>
        <p:sp>
          <p:nvSpPr>
            <p:cNvPr id="21" name="b">
              <a:extLst>
                <a:ext uri="{FF2B5EF4-FFF2-40B4-BE49-F238E27FC236}">
                  <a16:creationId xmlns:a16="http://schemas.microsoft.com/office/drawing/2014/main" xmlns="" id="{F5296BC3-829C-9A1D-50AF-014F4D96EF47}"/>
                </a:ext>
              </a:extLst>
            </p:cNvPr>
            <p:cNvSpPr/>
            <p:nvPr/>
          </p:nvSpPr>
          <p:spPr>
            <a:xfrm>
              <a:off x="9765048" y="4577127"/>
              <a:ext cx="730318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400" b="1" dirty="0">
                  <a:solidFill>
                    <a:srgbClr val="002795"/>
                  </a:solidFill>
                  <a:latin typeface="Calibri" panose="020F0502020204030204"/>
                </a:rPr>
                <a:t>Đưa cho mẹ giữ hộ</a:t>
              </a:r>
              <a:endParaRPr lang="en-US" sz="4400" b="1" dirty="0">
                <a:solidFill>
                  <a:srgbClr val="002795"/>
                </a:solidFill>
                <a:latin typeface="Calibri" panose="020F0502020204030204"/>
              </a:endParaRPr>
            </a:p>
          </p:txBody>
        </p:sp>
        <p:pic>
          <p:nvPicPr>
            <p:cNvPr id="22" name="Picture 11">
              <a:extLst>
                <a:ext uri="{FF2B5EF4-FFF2-40B4-BE49-F238E27FC236}">
                  <a16:creationId xmlns:a16="http://schemas.microsoft.com/office/drawing/2014/main" xmlns="" id="{74410772-FD2F-AC47-A5E1-C442519785D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265654" y="4577126"/>
              <a:ext cx="1878336" cy="2089943"/>
            </a:xfrm>
            <a:prstGeom prst="rect">
              <a:avLst/>
            </a:prstGeom>
          </p:spPr>
        </p:pic>
      </p:grpSp>
      <p:pic>
        <p:nvPicPr>
          <p:cNvPr id="23" name="Đúng">
            <a:extLst>
              <a:ext uri="{FF2B5EF4-FFF2-40B4-BE49-F238E27FC236}">
                <a16:creationId xmlns:a16="http://schemas.microsoft.com/office/drawing/2014/main" xmlns="" id="{A32FE5B3-1DA8-EF71-F664-9071E0586C8C}"/>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738900" y="3127555"/>
            <a:ext cx="1486303" cy="1189041"/>
          </a:xfrm>
          <a:prstGeom prst="rect">
            <a:avLst/>
          </a:prstGeom>
        </p:spPr>
      </p:pic>
      <p:grpSp>
        <p:nvGrpSpPr>
          <p:cNvPr id="24" name="Group 23">
            <a:extLst>
              <a:ext uri="{FF2B5EF4-FFF2-40B4-BE49-F238E27FC236}">
                <a16:creationId xmlns:a16="http://schemas.microsoft.com/office/drawing/2014/main" xmlns="" id="{9B937A8D-22EA-B00D-259F-6909ADE0F6F2}"/>
              </a:ext>
            </a:extLst>
          </p:cNvPr>
          <p:cNvGrpSpPr/>
          <p:nvPr/>
        </p:nvGrpSpPr>
        <p:grpSpPr>
          <a:xfrm>
            <a:off x="7734" y="4892162"/>
            <a:ext cx="5732909" cy="1548808"/>
            <a:chOff x="-217364" y="7338243"/>
            <a:chExt cx="8599364" cy="2323212"/>
          </a:xfrm>
        </p:grpSpPr>
        <p:sp>
          <p:nvSpPr>
            <p:cNvPr id="25" name="c">
              <a:extLst>
                <a:ext uri="{FF2B5EF4-FFF2-40B4-BE49-F238E27FC236}">
                  <a16:creationId xmlns:a16="http://schemas.microsoft.com/office/drawing/2014/main" xmlns="" id="{8E058D11-F179-3FAF-8F23-44AE0527C2F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dirty="0">
                  <a:solidFill>
                    <a:srgbClr val="009999"/>
                  </a:solidFill>
                  <a:latin typeface="Calibri" panose="020F0502020204030204"/>
                </a:rPr>
                <a:t>   </a:t>
              </a:r>
              <a:r>
                <a:rPr lang="vi-VN" sz="4400" b="1" dirty="0">
                  <a:solidFill>
                    <a:srgbClr val="002795"/>
                  </a:solidFill>
                  <a:latin typeface="Calibri" panose="020F0502020204030204"/>
                </a:rPr>
                <a:t>Để tiền trên bàn</a:t>
              </a:r>
              <a:endParaRPr lang="en-US" sz="5400" b="1" dirty="0">
                <a:solidFill>
                  <a:srgbClr val="002795"/>
                </a:solidFill>
                <a:latin typeface="Calibri" panose="020F0502020204030204"/>
              </a:endParaRPr>
            </a:p>
          </p:txBody>
        </p:sp>
        <p:pic>
          <p:nvPicPr>
            <p:cNvPr id="26" name="Picture 12">
              <a:extLst>
                <a:ext uri="{FF2B5EF4-FFF2-40B4-BE49-F238E27FC236}">
                  <a16:creationId xmlns:a16="http://schemas.microsoft.com/office/drawing/2014/main" xmlns="" id="{6A829A36-AD7D-BEA9-BFD0-18F7FCC16A4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17364" y="7338243"/>
              <a:ext cx="2128643" cy="2323212"/>
            </a:xfrm>
            <a:prstGeom prst="rect">
              <a:avLst/>
            </a:prstGeom>
          </p:spPr>
        </p:pic>
      </p:grpSp>
      <p:grpSp>
        <p:nvGrpSpPr>
          <p:cNvPr id="27" name="Group 26">
            <a:extLst>
              <a:ext uri="{FF2B5EF4-FFF2-40B4-BE49-F238E27FC236}">
                <a16:creationId xmlns:a16="http://schemas.microsoft.com/office/drawing/2014/main" xmlns="" id="{002F42C1-E784-D043-E490-8EA156E9B27D}"/>
              </a:ext>
            </a:extLst>
          </p:cNvPr>
          <p:cNvGrpSpPr/>
          <p:nvPr/>
        </p:nvGrpSpPr>
        <p:grpSpPr>
          <a:xfrm>
            <a:off x="5887621" y="4902511"/>
            <a:ext cx="5856953" cy="1473200"/>
            <a:chOff x="8420193" y="7402729"/>
            <a:chExt cx="8785430" cy="2209800"/>
          </a:xfrm>
        </p:grpSpPr>
        <p:sp>
          <p:nvSpPr>
            <p:cNvPr id="28" name="d">
              <a:extLst>
                <a:ext uri="{FF2B5EF4-FFF2-40B4-BE49-F238E27FC236}">
                  <a16:creationId xmlns:a16="http://schemas.microsoft.com/office/drawing/2014/main" xmlns="" id="{2A3A7200-AC43-B223-67E6-C8B83390D805}"/>
                </a:ext>
              </a:extLst>
            </p:cNvPr>
            <p:cNvSpPr/>
            <p:nvPr/>
          </p:nvSpPr>
          <p:spPr>
            <a:xfrm>
              <a:off x="9902439" y="7407744"/>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dirty="0">
                  <a:solidFill>
                    <a:srgbClr val="009999"/>
                  </a:solidFill>
                  <a:latin typeface="Calibri" panose="020F0502020204030204"/>
                </a:rPr>
                <a:t> </a:t>
              </a:r>
              <a:r>
                <a:rPr lang="vi-VN" sz="4400" b="1" dirty="0">
                  <a:solidFill>
                    <a:srgbClr val="002795"/>
                  </a:solidFill>
                  <a:latin typeface="Calibri" panose="020F0502020204030204"/>
                </a:rPr>
                <a:t>Đưa cho hàng xóm giữ hộ</a:t>
              </a:r>
              <a:endParaRPr lang="en-US" sz="5400" b="1" dirty="0">
                <a:solidFill>
                  <a:srgbClr val="002795"/>
                </a:solidFill>
                <a:latin typeface="Calibri" panose="020F0502020204030204"/>
              </a:endParaRPr>
            </a:p>
          </p:txBody>
        </p:sp>
        <p:pic>
          <p:nvPicPr>
            <p:cNvPr id="29" name="Picture 13">
              <a:extLst>
                <a:ext uri="{FF2B5EF4-FFF2-40B4-BE49-F238E27FC236}">
                  <a16:creationId xmlns:a16="http://schemas.microsoft.com/office/drawing/2014/main" xmlns="" id="{8C3C20F1-10D9-D895-C4C8-1EC397CBC9F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8420193" y="7402729"/>
              <a:ext cx="2010918" cy="2209800"/>
            </a:xfrm>
            <a:prstGeom prst="rect">
              <a:avLst/>
            </a:prstGeom>
          </p:spPr>
        </p:pic>
      </p:grpSp>
      <p:pic>
        <p:nvPicPr>
          <p:cNvPr id="30" name="Picture 29" descr="A gold coin with a dollar sign&#10;&#10;Description automatically generated">
            <a:extLst>
              <a:ext uri="{FF2B5EF4-FFF2-40B4-BE49-F238E27FC236}">
                <a16:creationId xmlns:a16="http://schemas.microsoft.com/office/drawing/2014/main" xmlns="" id="{E565F801-0091-6BE2-532D-C917DEC955A4}"/>
              </a:ext>
            </a:extLst>
          </p:cNvPr>
          <p:cNvPicPr>
            <a:picLocks noChangeAspect="1"/>
          </p:cNvPicPr>
          <p:nvPr/>
        </p:nvPicPr>
        <p:blipFill rotWithShape="1">
          <a:blip r:embed="rId22">
            <a:extLst>
              <a:ext uri="{28A0092B-C50C-407E-A947-70E740481C1C}">
                <a14:useLocalDpi xmlns:a14="http://schemas.microsoft.com/office/drawing/2010/main" val="0"/>
              </a:ext>
            </a:extLst>
          </a:blip>
          <a:srcRect l="26826" t="27359" r="26785" b="27995"/>
          <a:stretch/>
        </p:blipFill>
        <p:spPr>
          <a:xfrm>
            <a:off x="1562759" y="2601207"/>
            <a:ext cx="3323522" cy="3198536"/>
          </a:xfrm>
          <a:prstGeom prst="rect">
            <a:avLst/>
          </a:prstGeom>
        </p:spPr>
      </p:pic>
      <p:grpSp>
        <p:nvGrpSpPr>
          <p:cNvPr id="55" name="Group 54">
            <a:extLst>
              <a:ext uri="{FF2B5EF4-FFF2-40B4-BE49-F238E27FC236}">
                <a16:creationId xmlns:a16="http://schemas.microsoft.com/office/drawing/2014/main" xmlns="" id="{8429051C-8C2B-150E-6DD7-7F0ABECE90D5}"/>
              </a:ext>
            </a:extLst>
          </p:cNvPr>
          <p:cNvGrpSpPr/>
          <p:nvPr/>
        </p:nvGrpSpPr>
        <p:grpSpPr>
          <a:xfrm>
            <a:off x="1192100" y="405899"/>
            <a:ext cx="9649729" cy="2099259"/>
            <a:chOff x="1192100" y="405899"/>
            <a:chExt cx="9649729" cy="2099259"/>
          </a:xfrm>
        </p:grpSpPr>
        <p:grpSp>
          <p:nvGrpSpPr>
            <p:cNvPr id="54" name="Group 53">
              <a:extLst>
                <a:ext uri="{FF2B5EF4-FFF2-40B4-BE49-F238E27FC236}">
                  <a16:creationId xmlns:a16="http://schemas.microsoft.com/office/drawing/2014/main" xmlns="" id="{07D65263-CE62-0EDB-56B4-D1E87130E419}"/>
                </a:ext>
              </a:extLst>
            </p:cNvPr>
            <p:cNvGrpSpPr/>
            <p:nvPr/>
          </p:nvGrpSpPr>
          <p:grpSpPr>
            <a:xfrm>
              <a:off x="1192100" y="405899"/>
              <a:ext cx="9649729" cy="2099259"/>
              <a:chOff x="1313631" y="144685"/>
              <a:chExt cx="9649729" cy="2099259"/>
            </a:xfrm>
          </p:grpSpPr>
          <p:grpSp>
            <p:nvGrpSpPr>
              <p:cNvPr id="16" name="Group 15">
                <a:extLst>
                  <a:ext uri="{FF2B5EF4-FFF2-40B4-BE49-F238E27FC236}">
                    <a16:creationId xmlns:a16="http://schemas.microsoft.com/office/drawing/2014/main" xmlns="" id="{85D785C0-98BC-FF53-B98C-B69CB4655F2D}"/>
                  </a:ext>
                </a:extLst>
              </p:cNvPr>
              <p:cNvGrpSpPr/>
              <p:nvPr/>
            </p:nvGrpSpPr>
            <p:grpSpPr>
              <a:xfrm>
                <a:off x="1313631" y="144685"/>
                <a:ext cx="9649729" cy="2099259"/>
                <a:chOff x="1426981" y="146815"/>
                <a:chExt cx="9649729" cy="2099259"/>
              </a:xfrm>
            </p:grpSpPr>
            <p:pic>
              <p:nvPicPr>
                <p:cNvPr id="6" name="Picture 5" descr="A picture containing screenshot, line, design&#10;&#10;Description automatically generated">
                  <a:extLst>
                    <a:ext uri="{FF2B5EF4-FFF2-40B4-BE49-F238E27FC236}">
                      <a16:creationId xmlns:a16="http://schemas.microsoft.com/office/drawing/2014/main" xmlns="" id="{DF9F378F-8ABD-28BB-36F8-199936E207DB}"/>
                    </a:ext>
                  </a:extLst>
                </p:cNvPr>
                <p:cNvPicPr>
                  <a:picLocks noChangeAspect="1"/>
                </p:cNvPicPr>
                <p:nvPr/>
              </p:nvPicPr>
              <p:blipFill rotWithShape="1">
                <a:blip r:embed="rId23">
                  <a:extLst>
                    <a:ext uri="{28A0092B-C50C-407E-A947-70E740481C1C}">
                      <a14:useLocalDpi xmlns:a14="http://schemas.microsoft.com/office/drawing/2010/main" val="0"/>
                    </a:ext>
                  </a:extLst>
                </a:blip>
                <a:srcRect l="8687" t="36818" r="7677" b="37879"/>
                <a:stretch/>
              </p:blipFill>
              <p:spPr>
                <a:xfrm>
                  <a:off x="1579418" y="146815"/>
                  <a:ext cx="9497292" cy="2099259"/>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FC79A3AD-0223-F5FB-D6C2-569FC609EB9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26981" y="1134537"/>
                  <a:ext cx="835376" cy="835376"/>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054289B8-74A0-189A-8840-3E93BC883DA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9935292" y="361068"/>
                  <a:ext cx="835376" cy="835376"/>
                </a:xfrm>
                <a:prstGeom prst="rect">
                  <a:avLst/>
                </a:prstGeom>
              </p:spPr>
            </p:pic>
          </p:grpSp>
          <p:sp>
            <p:nvSpPr>
              <p:cNvPr id="17" name="TextBox 16">
                <a:extLst>
                  <a:ext uri="{FF2B5EF4-FFF2-40B4-BE49-F238E27FC236}">
                    <a16:creationId xmlns:a16="http://schemas.microsoft.com/office/drawing/2014/main" xmlns="" id="{CBEFBA35-008B-1E68-9B02-5AE59D533FEF}"/>
                  </a:ext>
                </a:extLst>
              </p:cNvPr>
              <p:cNvSpPr txBox="1"/>
              <p:nvPr/>
            </p:nvSpPr>
            <p:spPr>
              <a:xfrm>
                <a:off x="1755744" y="845643"/>
                <a:ext cx="8765505" cy="769441"/>
              </a:xfrm>
              <a:prstGeom prst="rect">
                <a:avLst/>
              </a:prstGeom>
              <a:noFill/>
            </p:spPr>
            <p:txBody>
              <a:bodyPr wrap="square" rtlCol="0">
                <a:spAutoFit/>
              </a:bodyPr>
              <a:lstStyle/>
              <a:p>
                <a:pPr algn="ctr"/>
                <a:r>
                  <a:rPr lang="vi-VN" sz="4400" dirty="0">
                    <a:latin typeface="Calibri" panose="020F0502020204030204" pitchFamily="34" charset="0"/>
                    <a:ea typeface="Calibri" panose="020F0502020204030204" pitchFamily="34" charset="0"/>
                    <a:cs typeface="Calibri" panose="020F0502020204030204" pitchFamily="34" charset="0"/>
                  </a:rPr>
                  <a:t>Đâu là hành động bảo quản tiền?</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31" name="Picture 30" descr="A gold coin with a dollar sign&#10;&#10;Description automatically generated">
              <a:extLst>
                <a:ext uri="{FF2B5EF4-FFF2-40B4-BE49-F238E27FC236}">
                  <a16:creationId xmlns:a16="http://schemas.microsoft.com/office/drawing/2014/main" xmlns="" id="{416457BE-5686-F3A6-38FE-A31A6BA1582A}"/>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0245151" y="1531838"/>
              <a:ext cx="443181" cy="426515"/>
            </a:xfrm>
            <a:prstGeom prst="rect">
              <a:avLst/>
            </a:prstGeom>
          </p:spPr>
        </p:pic>
        <p:pic>
          <p:nvPicPr>
            <p:cNvPr id="32" name="Picture 31" descr="A gold coin with a dollar sign&#10;&#10;Description automatically generated">
              <a:extLst>
                <a:ext uri="{FF2B5EF4-FFF2-40B4-BE49-F238E27FC236}">
                  <a16:creationId xmlns:a16="http://schemas.microsoft.com/office/drawing/2014/main" xmlns="" id="{B1C3B599-D644-C2EB-09CD-AD700D5B61ED}"/>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9939109" y="1461609"/>
              <a:ext cx="443181" cy="426515"/>
            </a:xfrm>
            <a:prstGeom prst="rect">
              <a:avLst/>
            </a:prstGeom>
          </p:spPr>
        </p:pic>
        <p:pic>
          <p:nvPicPr>
            <p:cNvPr id="33" name="Picture 32" descr="A gold coin with a dollar sign&#10;&#10;Description automatically generated">
              <a:extLst>
                <a:ext uri="{FF2B5EF4-FFF2-40B4-BE49-F238E27FC236}">
                  <a16:creationId xmlns:a16="http://schemas.microsoft.com/office/drawing/2014/main" xmlns="" id="{D1E9C55A-2014-D000-5075-B17C9C50676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0105965" y="1353367"/>
              <a:ext cx="443181" cy="426515"/>
            </a:xfrm>
            <a:prstGeom prst="rect">
              <a:avLst/>
            </a:prstGeom>
          </p:spPr>
        </p:pic>
        <p:pic>
          <p:nvPicPr>
            <p:cNvPr id="34" name="Picture 33" descr="A gold coin with a dollar sign&#10;&#10;Description automatically generated">
              <a:extLst>
                <a:ext uri="{FF2B5EF4-FFF2-40B4-BE49-F238E27FC236}">
                  <a16:creationId xmlns:a16="http://schemas.microsoft.com/office/drawing/2014/main" xmlns="" id="{47249FC7-12ED-3033-4AA0-1D514D477CA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581307" y="1030982"/>
              <a:ext cx="443181" cy="426515"/>
            </a:xfrm>
            <a:prstGeom prst="rect">
              <a:avLst/>
            </a:prstGeom>
          </p:spPr>
        </p:pic>
        <p:pic>
          <p:nvPicPr>
            <p:cNvPr id="35" name="Picture 34" descr="A gold coin with a dollar sign&#10;&#10;Description automatically generated">
              <a:extLst>
                <a:ext uri="{FF2B5EF4-FFF2-40B4-BE49-F238E27FC236}">
                  <a16:creationId xmlns:a16="http://schemas.microsoft.com/office/drawing/2014/main" xmlns="" id="{44DE3C94-95AB-1F62-13D1-2B044EBA9B2A}"/>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275265" y="960753"/>
              <a:ext cx="443181" cy="426515"/>
            </a:xfrm>
            <a:prstGeom prst="rect">
              <a:avLst/>
            </a:prstGeom>
          </p:spPr>
        </p:pic>
        <p:pic>
          <p:nvPicPr>
            <p:cNvPr id="36" name="Picture 35" descr="A gold coin with a dollar sign&#10;&#10;Description automatically generated">
              <a:extLst>
                <a:ext uri="{FF2B5EF4-FFF2-40B4-BE49-F238E27FC236}">
                  <a16:creationId xmlns:a16="http://schemas.microsoft.com/office/drawing/2014/main" xmlns="" id="{89A2194A-0E75-6C21-5A6A-A917C538DF13}"/>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6826" t="27359" r="26785" b="27995"/>
            <a:stretch/>
          </p:blipFill>
          <p:spPr>
            <a:xfrm>
              <a:off x="1442121" y="852511"/>
              <a:ext cx="443181" cy="426515"/>
            </a:xfrm>
            <a:prstGeom prst="rect">
              <a:avLst/>
            </a:prstGeom>
          </p:spPr>
        </p:pic>
      </p:grpSp>
    </p:spTree>
    <p:extLst>
      <p:ext uri="{BB962C8B-B14F-4D97-AF65-F5344CB8AC3E}">
        <p14:creationId xmlns:p14="http://schemas.microsoft.com/office/powerpoint/2010/main" val="132402520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0667">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14:bounceEnd="70667">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
                                            </p:tgtEl>
                                          </p:cBhvr>
                                        </p:cmd>
                                      </p:childTnLst>
                                    </p:cTn>
                                  </p:par>
                                  <p:par>
                                    <p:cTn id="26" presetID="26" presetClass="emph" presetSubtype="0" fill="hold" nodeType="with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8"/>
                                            </p:tgtEl>
                                          </p:cBhvr>
                                        </p:cmd>
                                      </p:childTnLst>
                                    </p:cTn>
                                  </p:par>
                                  <p:par>
                                    <p:cTn id="34" presetID="26" presetClass="emph" presetSubtype="0" fill="hold" nodeType="withEffect">
                                      <p:stCondLst>
                                        <p:cond delay="0"/>
                                      </p:stCondLst>
                                      <p:childTnLst>
                                        <p:animEffect transition="out" filter="fade">
                                          <p:cBhvr>
                                            <p:cTn id="35" dur="500" tmFilter="0, 0; .2, .5; .8, .5; 1, 0"/>
                                            <p:tgtEl>
                                              <p:spTgt spid="24"/>
                                            </p:tgtEl>
                                          </p:cBhvr>
                                        </p:animEffect>
                                        <p:animScale>
                                          <p:cBhvr>
                                            <p:cTn id="36"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4"/>
                                            </p:tgtEl>
                                          </p:cBhvr>
                                        </p:cmd>
                                      </p:childTnLst>
                                    </p:cTn>
                                  </p:par>
                                  <p:par>
                                    <p:cTn id="42" presetID="26" presetClass="emph" presetSubtype="0" fill="hold" nodeType="withEffect">
                                      <p:stCondLst>
                                        <p:cond delay="0"/>
                                      </p:stCondLst>
                                      <p:childTnLst>
                                        <p:animEffect transition="out" filter="fade">
                                          <p:cBhvr>
                                            <p:cTn id="43" dur="500" tmFilter="0, 0; .2, .5; .8, .5; 1, 0"/>
                                            <p:tgtEl>
                                              <p:spTgt spid="27"/>
                                            </p:tgtEl>
                                          </p:cBhvr>
                                        </p:animEffect>
                                        <p:animScale>
                                          <p:cBhvr>
                                            <p:cTn id="44"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 calcmode="lin" valueType="num">
                                          <p:cBhvr>
                                            <p:cTn id="55" dur="500" fill="hold"/>
                                            <p:tgtEl>
                                              <p:spTgt spid="23"/>
                                            </p:tgtEl>
                                            <p:attrNameLst>
                                              <p:attrName>style.rotation</p:attrName>
                                            </p:attrNameLst>
                                          </p:cBhvr>
                                          <p:tavLst>
                                            <p:tav tm="0">
                                              <p:val>
                                                <p:fltVal val="360"/>
                                              </p:val>
                                            </p:tav>
                                            <p:tav tm="100000">
                                              <p:val>
                                                <p:fltVal val="0"/>
                                              </p:val>
                                            </p:tav>
                                          </p:tavLst>
                                        </p:anim>
                                        <p:animEffect transition="in" filter="fade">
                                          <p:cBhvr>
                                            <p:cTn id="56" dur="500"/>
                                            <p:tgtEl>
                                              <p:spTgt spid="23"/>
                                            </p:tgtEl>
                                          </p:cBhvr>
                                        </p:animEffect>
                                      </p:childTnLst>
                                    </p:cTn>
                                  </p:par>
                                  <p:par>
                                    <p:cTn id="57" presetID="1" presetClass="mediacall" presetSubtype="0" fill="hold" nodeType="withEffect">
                                      <p:stCondLst>
                                        <p:cond delay="0"/>
                                      </p:stCondLst>
                                      <p:childTnLst>
                                        <p:cmd type="call" cmd="playFrom(0.0)">
                                          <p:cBhvr>
                                            <p:cTn id="58" dur="3448" fill="hold"/>
                                            <p:tgtEl>
                                              <p:spTgt spid="3"/>
                                            </p:tgtEl>
                                          </p:cBhvr>
                                        </p:cmd>
                                      </p:childTnLst>
                                    </p:cTn>
                                  </p:par>
                                  <p:par>
                                    <p:cTn id="59" presetID="32" presetClass="emph" presetSubtype="0" fill="hold" nodeType="withEffect">
                                      <p:stCondLst>
                                        <p:cond delay="200"/>
                                      </p:stCondLst>
                                      <p:childTnLst>
                                        <p:animRot by="120000">
                                          <p:cBhvr>
                                            <p:cTn id="60" dur="100" fill="hold">
                                              <p:stCondLst>
                                                <p:cond delay="0"/>
                                              </p:stCondLst>
                                            </p:cTn>
                                            <p:tgtEl>
                                              <p:spTgt spid="23"/>
                                            </p:tgtEl>
                                            <p:attrNameLst>
                                              <p:attrName>r</p:attrName>
                                            </p:attrNameLst>
                                          </p:cBhvr>
                                        </p:animRot>
                                        <p:animRot by="-240000">
                                          <p:cBhvr>
                                            <p:cTn id="61" dur="200" fill="hold">
                                              <p:stCondLst>
                                                <p:cond delay="200"/>
                                              </p:stCondLst>
                                            </p:cTn>
                                            <p:tgtEl>
                                              <p:spTgt spid="23"/>
                                            </p:tgtEl>
                                            <p:attrNameLst>
                                              <p:attrName>r</p:attrName>
                                            </p:attrNameLst>
                                          </p:cBhvr>
                                        </p:animRot>
                                        <p:animRot by="240000">
                                          <p:cBhvr>
                                            <p:cTn id="62" dur="200" fill="hold">
                                              <p:stCondLst>
                                                <p:cond delay="400"/>
                                              </p:stCondLst>
                                            </p:cTn>
                                            <p:tgtEl>
                                              <p:spTgt spid="23"/>
                                            </p:tgtEl>
                                            <p:attrNameLst>
                                              <p:attrName>r</p:attrName>
                                            </p:attrNameLst>
                                          </p:cBhvr>
                                        </p:animRot>
                                        <p:animRot by="-240000">
                                          <p:cBhvr>
                                            <p:cTn id="63" dur="200" fill="hold">
                                              <p:stCondLst>
                                                <p:cond delay="600"/>
                                              </p:stCondLst>
                                            </p:cTn>
                                            <p:tgtEl>
                                              <p:spTgt spid="23"/>
                                            </p:tgtEl>
                                            <p:attrNameLst>
                                              <p:attrName>r</p:attrName>
                                            </p:attrNameLst>
                                          </p:cBhvr>
                                        </p:animRot>
                                        <p:animRot by="120000">
                                          <p:cBhvr>
                                            <p:cTn id="64" dur="200" fill="hold">
                                              <p:stCondLst>
                                                <p:cond delay="800"/>
                                              </p:stCondLst>
                                            </p:cTn>
                                            <p:tgtEl>
                                              <p:spTgt spid="23"/>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10"/>
                                            </p:tgtEl>
                                            <p:attrNameLst>
                                              <p:attrName>ppt_w</p:attrName>
                                            </p:attrNameLst>
                                          </p:cBhvr>
                                          <p:tavLst>
                                            <p:tav tm="0">
                                              <p:val>
                                                <p:strVal val="ppt_w"/>
                                              </p:val>
                                            </p:tav>
                                            <p:tav tm="100000">
                                              <p:val>
                                                <p:fltVal val="0"/>
                                              </p:val>
                                            </p:tav>
                                          </p:tavLst>
                                        </p:anim>
                                        <p:anim calcmode="lin" valueType="num">
                                          <p:cBhvr>
                                            <p:cTn id="67" dur="1000"/>
                                            <p:tgtEl>
                                              <p:spTgt spid="10"/>
                                            </p:tgtEl>
                                            <p:attrNameLst>
                                              <p:attrName>ppt_h</p:attrName>
                                            </p:attrNameLst>
                                          </p:cBhvr>
                                          <p:tavLst>
                                            <p:tav tm="0">
                                              <p:val>
                                                <p:strVal val="ppt_h"/>
                                              </p:val>
                                            </p:tav>
                                            <p:tav tm="100000">
                                              <p:val>
                                                <p:fltVal val="0"/>
                                              </p:val>
                                            </p:tav>
                                          </p:tavLst>
                                        </p:anim>
                                        <p:anim calcmode="lin" valueType="num">
                                          <p:cBhvr>
                                            <p:cTn id="68" dur="1000"/>
                                            <p:tgtEl>
                                              <p:spTgt spid="10"/>
                                            </p:tgtEl>
                                            <p:attrNameLst>
                                              <p:attrName>style.rotation</p:attrName>
                                            </p:attrNameLst>
                                          </p:cBhvr>
                                          <p:tavLst>
                                            <p:tav tm="0">
                                              <p:val>
                                                <p:fltVal val="0"/>
                                              </p:val>
                                            </p:tav>
                                            <p:tav tm="100000">
                                              <p:val>
                                                <p:fltVal val="90"/>
                                              </p:val>
                                            </p:tav>
                                          </p:tavLst>
                                        </p:anim>
                                        <p:animEffect transition="out" filter="fade">
                                          <p:cBhvr>
                                            <p:cTn id="69" dur="1000"/>
                                            <p:tgtEl>
                                              <p:spTgt spid="10"/>
                                            </p:tgtEl>
                                          </p:cBhvr>
                                        </p:animEffect>
                                        <p:set>
                                          <p:cBhvr>
                                            <p:cTn id="70" dur="1" fill="hold">
                                              <p:stCondLst>
                                                <p:cond delay="999"/>
                                              </p:stCondLst>
                                            </p:cTn>
                                            <p:tgtEl>
                                              <p:spTgt spid="10"/>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24"/>
                                            </p:tgtEl>
                                            <p:attrNameLst>
                                              <p:attrName>ppt_w</p:attrName>
                                            </p:attrNameLst>
                                          </p:cBhvr>
                                          <p:tavLst>
                                            <p:tav tm="0">
                                              <p:val>
                                                <p:strVal val="ppt_w"/>
                                              </p:val>
                                            </p:tav>
                                            <p:tav tm="100000">
                                              <p:val>
                                                <p:fltVal val="0"/>
                                              </p:val>
                                            </p:tav>
                                          </p:tavLst>
                                        </p:anim>
                                        <p:anim calcmode="lin" valueType="num">
                                          <p:cBhvr>
                                            <p:cTn id="73" dur="1000"/>
                                            <p:tgtEl>
                                              <p:spTgt spid="24"/>
                                            </p:tgtEl>
                                            <p:attrNameLst>
                                              <p:attrName>ppt_h</p:attrName>
                                            </p:attrNameLst>
                                          </p:cBhvr>
                                          <p:tavLst>
                                            <p:tav tm="0">
                                              <p:val>
                                                <p:strVal val="ppt_h"/>
                                              </p:val>
                                            </p:tav>
                                            <p:tav tm="100000">
                                              <p:val>
                                                <p:fltVal val="0"/>
                                              </p:val>
                                            </p:tav>
                                          </p:tavLst>
                                        </p:anim>
                                        <p:anim calcmode="lin" valueType="num">
                                          <p:cBhvr>
                                            <p:cTn id="74" dur="1000"/>
                                            <p:tgtEl>
                                              <p:spTgt spid="24"/>
                                            </p:tgtEl>
                                            <p:attrNameLst>
                                              <p:attrName>style.rotation</p:attrName>
                                            </p:attrNameLst>
                                          </p:cBhvr>
                                          <p:tavLst>
                                            <p:tav tm="0">
                                              <p:val>
                                                <p:fltVal val="0"/>
                                              </p:val>
                                            </p:tav>
                                            <p:tav tm="100000">
                                              <p:val>
                                                <p:fltVal val="90"/>
                                              </p:val>
                                            </p:tav>
                                          </p:tavLst>
                                        </p:anim>
                                        <p:animEffect transition="out" filter="fade">
                                          <p:cBhvr>
                                            <p:cTn id="75" dur="1000"/>
                                            <p:tgtEl>
                                              <p:spTgt spid="24"/>
                                            </p:tgtEl>
                                          </p:cBhvr>
                                        </p:animEffect>
                                        <p:set>
                                          <p:cBhvr>
                                            <p:cTn id="76" dur="1" fill="hold">
                                              <p:stCondLst>
                                                <p:cond delay="999"/>
                                              </p:stCondLst>
                                            </p:cTn>
                                            <p:tgtEl>
                                              <p:spTgt spid="24"/>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27"/>
                                            </p:tgtEl>
                                            <p:attrNameLst>
                                              <p:attrName>ppt_w</p:attrName>
                                            </p:attrNameLst>
                                          </p:cBhvr>
                                          <p:tavLst>
                                            <p:tav tm="0">
                                              <p:val>
                                                <p:strVal val="ppt_w"/>
                                              </p:val>
                                            </p:tav>
                                            <p:tav tm="100000">
                                              <p:val>
                                                <p:fltVal val="0"/>
                                              </p:val>
                                            </p:tav>
                                          </p:tavLst>
                                        </p:anim>
                                        <p:anim calcmode="lin" valueType="num">
                                          <p:cBhvr>
                                            <p:cTn id="79" dur="1000"/>
                                            <p:tgtEl>
                                              <p:spTgt spid="27"/>
                                            </p:tgtEl>
                                            <p:attrNameLst>
                                              <p:attrName>ppt_h</p:attrName>
                                            </p:attrNameLst>
                                          </p:cBhvr>
                                          <p:tavLst>
                                            <p:tav tm="0">
                                              <p:val>
                                                <p:strVal val="ppt_h"/>
                                              </p:val>
                                            </p:tav>
                                            <p:tav tm="100000">
                                              <p:val>
                                                <p:fltVal val="0"/>
                                              </p:val>
                                            </p:tav>
                                          </p:tavLst>
                                        </p:anim>
                                        <p:anim calcmode="lin" valueType="num">
                                          <p:cBhvr>
                                            <p:cTn id="80" dur="1000"/>
                                            <p:tgtEl>
                                              <p:spTgt spid="27"/>
                                            </p:tgtEl>
                                            <p:attrNameLst>
                                              <p:attrName>style.rotation</p:attrName>
                                            </p:attrNameLst>
                                          </p:cBhvr>
                                          <p:tavLst>
                                            <p:tav tm="0">
                                              <p:val>
                                                <p:fltVal val="0"/>
                                              </p:val>
                                            </p:tav>
                                            <p:tav tm="100000">
                                              <p:val>
                                                <p:fltVal val="90"/>
                                              </p:val>
                                            </p:tav>
                                          </p:tavLst>
                                        </p:anim>
                                        <p:animEffect transition="out" filter="fade">
                                          <p:cBhvr>
                                            <p:cTn id="81" dur="1000"/>
                                            <p:tgtEl>
                                              <p:spTgt spid="27"/>
                                            </p:tgtEl>
                                          </p:cBhvr>
                                        </p:animEffect>
                                        <p:set>
                                          <p:cBhvr>
                                            <p:cTn id="82" dur="1" fill="hold">
                                              <p:stCondLst>
                                                <p:cond delay="999"/>
                                              </p:stCondLst>
                                            </p:cTn>
                                            <p:tgtEl>
                                              <p:spTgt spid="27"/>
                                            </p:tgtEl>
                                            <p:attrNameLst>
                                              <p:attrName>style.visibility</p:attrName>
                                            </p:attrNameLst>
                                          </p:cBhvr>
                                          <p:to>
                                            <p:strVal val="hidden"/>
                                          </p:to>
                                        </p:set>
                                      </p:childTnLst>
                                    </p:cTn>
                                  </p:par>
                                  <p:par>
                                    <p:cTn id="83" presetID="17" presetClass="entr" presetSubtype="10" fill="hold" nodeType="withEffect">
                                      <p:stCondLst>
                                        <p:cond delay="20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audio>
                  <p:cMediaNode vol="80000">
                    <p:cTn id="87" fill="hold" display="0">
                      <p:stCondLst>
                        <p:cond delay="indefinite"/>
                      </p:stCondLst>
                      <p:endCondLst>
                        <p:cond evt="onStopAudio" delay="0">
                          <p:tgtEl>
                            <p:sldTgt/>
                          </p:tgtEl>
                        </p:cond>
                      </p:endCondLst>
                    </p:cTn>
                    <p:tgtEl>
                      <p:spTgt spid="2"/>
                    </p:tgtEl>
                  </p:cMediaNode>
                </p:audio>
                <p:audio>
                  <p:cMediaNode vol="80000">
                    <p:cTn id="88" fill="hold" display="0">
                      <p:stCondLst>
                        <p:cond delay="indefinite"/>
                      </p:stCondLst>
                      <p:endCondLst>
                        <p:cond evt="onStopAudio" delay="0">
                          <p:tgtEl>
                            <p:sldTgt/>
                          </p:tgtEl>
                        </p:cond>
                      </p:endCondLst>
                    </p:cTn>
                    <p:tgtEl>
                      <p:spTgt spid="3"/>
                    </p:tgtEl>
                  </p:cMediaNode>
                </p:audio>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
                                            </p:tgtEl>
                                          </p:cBhvr>
                                        </p:cmd>
                                      </p:childTnLst>
                                    </p:cTn>
                                  </p:par>
                                  <p:par>
                                    <p:cTn id="26" presetID="26" presetClass="emph" presetSubtype="0" fill="hold" nodeType="with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8"/>
                                            </p:tgtEl>
                                          </p:cBhvr>
                                        </p:cmd>
                                      </p:childTnLst>
                                    </p:cTn>
                                  </p:par>
                                  <p:par>
                                    <p:cTn id="34" presetID="26" presetClass="emph" presetSubtype="0" fill="hold" nodeType="withEffect">
                                      <p:stCondLst>
                                        <p:cond delay="0"/>
                                      </p:stCondLst>
                                      <p:childTnLst>
                                        <p:animEffect transition="out" filter="fade">
                                          <p:cBhvr>
                                            <p:cTn id="35" dur="500" tmFilter="0, 0; .2, .5; .8, .5; 1, 0"/>
                                            <p:tgtEl>
                                              <p:spTgt spid="24"/>
                                            </p:tgtEl>
                                          </p:cBhvr>
                                        </p:animEffect>
                                        <p:animScale>
                                          <p:cBhvr>
                                            <p:cTn id="36"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4"/>
                                            </p:tgtEl>
                                          </p:cBhvr>
                                        </p:cmd>
                                      </p:childTnLst>
                                    </p:cTn>
                                  </p:par>
                                  <p:par>
                                    <p:cTn id="42" presetID="26" presetClass="emph" presetSubtype="0" fill="hold" nodeType="withEffect">
                                      <p:stCondLst>
                                        <p:cond delay="0"/>
                                      </p:stCondLst>
                                      <p:childTnLst>
                                        <p:animEffect transition="out" filter="fade">
                                          <p:cBhvr>
                                            <p:cTn id="43" dur="500" tmFilter="0, 0; .2, .5; .8, .5; 1, 0"/>
                                            <p:tgtEl>
                                              <p:spTgt spid="27"/>
                                            </p:tgtEl>
                                          </p:cBhvr>
                                        </p:animEffect>
                                        <p:animScale>
                                          <p:cBhvr>
                                            <p:cTn id="44"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 calcmode="lin" valueType="num">
                                          <p:cBhvr>
                                            <p:cTn id="55" dur="500" fill="hold"/>
                                            <p:tgtEl>
                                              <p:spTgt spid="23"/>
                                            </p:tgtEl>
                                            <p:attrNameLst>
                                              <p:attrName>style.rotation</p:attrName>
                                            </p:attrNameLst>
                                          </p:cBhvr>
                                          <p:tavLst>
                                            <p:tav tm="0">
                                              <p:val>
                                                <p:fltVal val="360"/>
                                              </p:val>
                                            </p:tav>
                                            <p:tav tm="100000">
                                              <p:val>
                                                <p:fltVal val="0"/>
                                              </p:val>
                                            </p:tav>
                                          </p:tavLst>
                                        </p:anim>
                                        <p:animEffect transition="in" filter="fade">
                                          <p:cBhvr>
                                            <p:cTn id="56" dur="500"/>
                                            <p:tgtEl>
                                              <p:spTgt spid="23"/>
                                            </p:tgtEl>
                                          </p:cBhvr>
                                        </p:animEffect>
                                      </p:childTnLst>
                                    </p:cTn>
                                  </p:par>
                                  <p:par>
                                    <p:cTn id="57" presetID="1" presetClass="mediacall" presetSubtype="0" fill="hold" nodeType="withEffect">
                                      <p:stCondLst>
                                        <p:cond delay="0"/>
                                      </p:stCondLst>
                                      <p:childTnLst>
                                        <p:cmd type="call" cmd="playFrom(0.0)">
                                          <p:cBhvr>
                                            <p:cTn id="58" dur="3448" fill="hold"/>
                                            <p:tgtEl>
                                              <p:spTgt spid="3"/>
                                            </p:tgtEl>
                                          </p:cBhvr>
                                        </p:cmd>
                                      </p:childTnLst>
                                    </p:cTn>
                                  </p:par>
                                  <p:par>
                                    <p:cTn id="59" presetID="32" presetClass="emph" presetSubtype="0" fill="hold" nodeType="withEffect">
                                      <p:stCondLst>
                                        <p:cond delay="200"/>
                                      </p:stCondLst>
                                      <p:childTnLst>
                                        <p:animRot by="120000">
                                          <p:cBhvr>
                                            <p:cTn id="60" dur="100" fill="hold">
                                              <p:stCondLst>
                                                <p:cond delay="0"/>
                                              </p:stCondLst>
                                            </p:cTn>
                                            <p:tgtEl>
                                              <p:spTgt spid="23"/>
                                            </p:tgtEl>
                                            <p:attrNameLst>
                                              <p:attrName>r</p:attrName>
                                            </p:attrNameLst>
                                          </p:cBhvr>
                                        </p:animRot>
                                        <p:animRot by="-240000">
                                          <p:cBhvr>
                                            <p:cTn id="61" dur="200" fill="hold">
                                              <p:stCondLst>
                                                <p:cond delay="200"/>
                                              </p:stCondLst>
                                            </p:cTn>
                                            <p:tgtEl>
                                              <p:spTgt spid="23"/>
                                            </p:tgtEl>
                                            <p:attrNameLst>
                                              <p:attrName>r</p:attrName>
                                            </p:attrNameLst>
                                          </p:cBhvr>
                                        </p:animRot>
                                        <p:animRot by="240000">
                                          <p:cBhvr>
                                            <p:cTn id="62" dur="200" fill="hold">
                                              <p:stCondLst>
                                                <p:cond delay="400"/>
                                              </p:stCondLst>
                                            </p:cTn>
                                            <p:tgtEl>
                                              <p:spTgt spid="23"/>
                                            </p:tgtEl>
                                            <p:attrNameLst>
                                              <p:attrName>r</p:attrName>
                                            </p:attrNameLst>
                                          </p:cBhvr>
                                        </p:animRot>
                                        <p:animRot by="-240000">
                                          <p:cBhvr>
                                            <p:cTn id="63" dur="200" fill="hold">
                                              <p:stCondLst>
                                                <p:cond delay="600"/>
                                              </p:stCondLst>
                                            </p:cTn>
                                            <p:tgtEl>
                                              <p:spTgt spid="23"/>
                                            </p:tgtEl>
                                            <p:attrNameLst>
                                              <p:attrName>r</p:attrName>
                                            </p:attrNameLst>
                                          </p:cBhvr>
                                        </p:animRot>
                                        <p:animRot by="120000">
                                          <p:cBhvr>
                                            <p:cTn id="64" dur="200" fill="hold">
                                              <p:stCondLst>
                                                <p:cond delay="800"/>
                                              </p:stCondLst>
                                            </p:cTn>
                                            <p:tgtEl>
                                              <p:spTgt spid="23"/>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10"/>
                                            </p:tgtEl>
                                            <p:attrNameLst>
                                              <p:attrName>ppt_w</p:attrName>
                                            </p:attrNameLst>
                                          </p:cBhvr>
                                          <p:tavLst>
                                            <p:tav tm="0">
                                              <p:val>
                                                <p:strVal val="ppt_w"/>
                                              </p:val>
                                            </p:tav>
                                            <p:tav tm="100000">
                                              <p:val>
                                                <p:fltVal val="0"/>
                                              </p:val>
                                            </p:tav>
                                          </p:tavLst>
                                        </p:anim>
                                        <p:anim calcmode="lin" valueType="num">
                                          <p:cBhvr>
                                            <p:cTn id="67" dur="1000"/>
                                            <p:tgtEl>
                                              <p:spTgt spid="10"/>
                                            </p:tgtEl>
                                            <p:attrNameLst>
                                              <p:attrName>ppt_h</p:attrName>
                                            </p:attrNameLst>
                                          </p:cBhvr>
                                          <p:tavLst>
                                            <p:tav tm="0">
                                              <p:val>
                                                <p:strVal val="ppt_h"/>
                                              </p:val>
                                            </p:tav>
                                            <p:tav tm="100000">
                                              <p:val>
                                                <p:fltVal val="0"/>
                                              </p:val>
                                            </p:tav>
                                          </p:tavLst>
                                        </p:anim>
                                        <p:anim calcmode="lin" valueType="num">
                                          <p:cBhvr>
                                            <p:cTn id="68" dur="1000"/>
                                            <p:tgtEl>
                                              <p:spTgt spid="10"/>
                                            </p:tgtEl>
                                            <p:attrNameLst>
                                              <p:attrName>style.rotation</p:attrName>
                                            </p:attrNameLst>
                                          </p:cBhvr>
                                          <p:tavLst>
                                            <p:tav tm="0">
                                              <p:val>
                                                <p:fltVal val="0"/>
                                              </p:val>
                                            </p:tav>
                                            <p:tav tm="100000">
                                              <p:val>
                                                <p:fltVal val="90"/>
                                              </p:val>
                                            </p:tav>
                                          </p:tavLst>
                                        </p:anim>
                                        <p:animEffect transition="out" filter="fade">
                                          <p:cBhvr>
                                            <p:cTn id="69" dur="1000"/>
                                            <p:tgtEl>
                                              <p:spTgt spid="10"/>
                                            </p:tgtEl>
                                          </p:cBhvr>
                                        </p:animEffect>
                                        <p:set>
                                          <p:cBhvr>
                                            <p:cTn id="70" dur="1" fill="hold">
                                              <p:stCondLst>
                                                <p:cond delay="999"/>
                                              </p:stCondLst>
                                            </p:cTn>
                                            <p:tgtEl>
                                              <p:spTgt spid="10"/>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24"/>
                                            </p:tgtEl>
                                            <p:attrNameLst>
                                              <p:attrName>ppt_w</p:attrName>
                                            </p:attrNameLst>
                                          </p:cBhvr>
                                          <p:tavLst>
                                            <p:tav tm="0">
                                              <p:val>
                                                <p:strVal val="ppt_w"/>
                                              </p:val>
                                            </p:tav>
                                            <p:tav tm="100000">
                                              <p:val>
                                                <p:fltVal val="0"/>
                                              </p:val>
                                            </p:tav>
                                          </p:tavLst>
                                        </p:anim>
                                        <p:anim calcmode="lin" valueType="num">
                                          <p:cBhvr>
                                            <p:cTn id="73" dur="1000"/>
                                            <p:tgtEl>
                                              <p:spTgt spid="24"/>
                                            </p:tgtEl>
                                            <p:attrNameLst>
                                              <p:attrName>ppt_h</p:attrName>
                                            </p:attrNameLst>
                                          </p:cBhvr>
                                          <p:tavLst>
                                            <p:tav tm="0">
                                              <p:val>
                                                <p:strVal val="ppt_h"/>
                                              </p:val>
                                            </p:tav>
                                            <p:tav tm="100000">
                                              <p:val>
                                                <p:fltVal val="0"/>
                                              </p:val>
                                            </p:tav>
                                          </p:tavLst>
                                        </p:anim>
                                        <p:anim calcmode="lin" valueType="num">
                                          <p:cBhvr>
                                            <p:cTn id="74" dur="1000"/>
                                            <p:tgtEl>
                                              <p:spTgt spid="24"/>
                                            </p:tgtEl>
                                            <p:attrNameLst>
                                              <p:attrName>style.rotation</p:attrName>
                                            </p:attrNameLst>
                                          </p:cBhvr>
                                          <p:tavLst>
                                            <p:tav tm="0">
                                              <p:val>
                                                <p:fltVal val="0"/>
                                              </p:val>
                                            </p:tav>
                                            <p:tav tm="100000">
                                              <p:val>
                                                <p:fltVal val="90"/>
                                              </p:val>
                                            </p:tav>
                                          </p:tavLst>
                                        </p:anim>
                                        <p:animEffect transition="out" filter="fade">
                                          <p:cBhvr>
                                            <p:cTn id="75" dur="1000"/>
                                            <p:tgtEl>
                                              <p:spTgt spid="24"/>
                                            </p:tgtEl>
                                          </p:cBhvr>
                                        </p:animEffect>
                                        <p:set>
                                          <p:cBhvr>
                                            <p:cTn id="76" dur="1" fill="hold">
                                              <p:stCondLst>
                                                <p:cond delay="999"/>
                                              </p:stCondLst>
                                            </p:cTn>
                                            <p:tgtEl>
                                              <p:spTgt spid="24"/>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27"/>
                                            </p:tgtEl>
                                            <p:attrNameLst>
                                              <p:attrName>ppt_w</p:attrName>
                                            </p:attrNameLst>
                                          </p:cBhvr>
                                          <p:tavLst>
                                            <p:tav tm="0">
                                              <p:val>
                                                <p:strVal val="ppt_w"/>
                                              </p:val>
                                            </p:tav>
                                            <p:tav tm="100000">
                                              <p:val>
                                                <p:fltVal val="0"/>
                                              </p:val>
                                            </p:tav>
                                          </p:tavLst>
                                        </p:anim>
                                        <p:anim calcmode="lin" valueType="num">
                                          <p:cBhvr>
                                            <p:cTn id="79" dur="1000"/>
                                            <p:tgtEl>
                                              <p:spTgt spid="27"/>
                                            </p:tgtEl>
                                            <p:attrNameLst>
                                              <p:attrName>ppt_h</p:attrName>
                                            </p:attrNameLst>
                                          </p:cBhvr>
                                          <p:tavLst>
                                            <p:tav tm="0">
                                              <p:val>
                                                <p:strVal val="ppt_h"/>
                                              </p:val>
                                            </p:tav>
                                            <p:tav tm="100000">
                                              <p:val>
                                                <p:fltVal val="0"/>
                                              </p:val>
                                            </p:tav>
                                          </p:tavLst>
                                        </p:anim>
                                        <p:anim calcmode="lin" valueType="num">
                                          <p:cBhvr>
                                            <p:cTn id="80" dur="1000"/>
                                            <p:tgtEl>
                                              <p:spTgt spid="27"/>
                                            </p:tgtEl>
                                            <p:attrNameLst>
                                              <p:attrName>style.rotation</p:attrName>
                                            </p:attrNameLst>
                                          </p:cBhvr>
                                          <p:tavLst>
                                            <p:tav tm="0">
                                              <p:val>
                                                <p:fltVal val="0"/>
                                              </p:val>
                                            </p:tav>
                                            <p:tav tm="100000">
                                              <p:val>
                                                <p:fltVal val="90"/>
                                              </p:val>
                                            </p:tav>
                                          </p:tavLst>
                                        </p:anim>
                                        <p:animEffect transition="out" filter="fade">
                                          <p:cBhvr>
                                            <p:cTn id="81" dur="1000"/>
                                            <p:tgtEl>
                                              <p:spTgt spid="27"/>
                                            </p:tgtEl>
                                          </p:cBhvr>
                                        </p:animEffect>
                                        <p:set>
                                          <p:cBhvr>
                                            <p:cTn id="82" dur="1" fill="hold">
                                              <p:stCondLst>
                                                <p:cond delay="999"/>
                                              </p:stCondLst>
                                            </p:cTn>
                                            <p:tgtEl>
                                              <p:spTgt spid="27"/>
                                            </p:tgtEl>
                                            <p:attrNameLst>
                                              <p:attrName>style.visibility</p:attrName>
                                            </p:attrNameLst>
                                          </p:cBhvr>
                                          <p:to>
                                            <p:strVal val="hidden"/>
                                          </p:to>
                                        </p:set>
                                      </p:childTnLst>
                                    </p:cTn>
                                  </p:par>
                                  <p:par>
                                    <p:cTn id="83" presetID="17" presetClass="entr" presetSubtype="10" fill="hold" nodeType="withEffect">
                                      <p:stCondLst>
                                        <p:cond delay="20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audio>
                  <p:cMediaNode vol="80000">
                    <p:cTn id="87" fill="hold" display="0">
                      <p:stCondLst>
                        <p:cond delay="indefinite"/>
                      </p:stCondLst>
                      <p:endCondLst>
                        <p:cond evt="onStopAudio" delay="0">
                          <p:tgtEl>
                            <p:sldTgt/>
                          </p:tgtEl>
                        </p:cond>
                      </p:endCondLst>
                    </p:cTn>
                    <p:tgtEl>
                      <p:spTgt spid="2"/>
                    </p:tgtEl>
                  </p:cMediaNode>
                </p:audio>
                <p:audio>
                  <p:cMediaNode vol="80000">
                    <p:cTn id="88" fill="hold" display="0">
                      <p:stCondLst>
                        <p:cond delay="indefinite"/>
                      </p:stCondLst>
                      <p:endCondLst>
                        <p:cond evt="onStopAudio" delay="0">
                          <p:tgtEl>
                            <p:sldTgt/>
                          </p:tgtEl>
                        </p:cond>
                      </p:endCondLst>
                    </p:cTn>
                    <p:tgtEl>
                      <p:spTgt spid="3"/>
                    </p:tgtEl>
                  </p:cMediaNode>
                </p:audio>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8"/>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3"/>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4">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5">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sp>
        <p:nvSpPr>
          <p:cNvPr id="21" name="b">
            <a:extLst>
              <a:ext uri="{FF2B5EF4-FFF2-40B4-BE49-F238E27FC236}">
                <a16:creationId xmlns:a16="http://schemas.microsoft.com/office/drawing/2014/main" xmlns="" id="{F5296BC3-829C-9A1D-50AF-014F4D96EF47}"/>
              </a:ext>
            </a:extLst>
          </p:cNvPr>
          <p:cNvSpPr/>
          <p:nvPr/>
        </p:nvSpPr>
        <p:spPr>
          <a:xfrm>
            <a:off x="526961" y="2625953"/>
            <a:ext cx="8238216" cy="3773323"/>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defRPr/>
            </a:pPr>
            <a:r>
              <a:rPr lang="vi-VN" sz="4400" b="1" dirty="0">
                <a:solidFill>
                  <a:srgbClr val="002795"/>
                </a:solidFill>
                <a:latin typeface="Calibri" panose="020F0502020204030204"/>
              </a:rPr>
              <a:t>Vai trò của tiền là: Mua đồ dùng, vật dụng cần thiết; chăm sóc sức khỏe; đi du lịch; giúp đỡ các bạn khó khăn...</a:t>
            </a:r>
            <a:endParaRPr lang="en-US" sz="4400" b="1" dirty="0">
              <a:solidFill>
                <a:srgbClr val="002795"/>
              </a:solidFill>
              <a:latin typeface="Calibri" panose="020F0502020204030204"/>
            </a:endParaRPr>
          </a:p>
        </p:txBody>
      </p:sp>
      <p:pic>
        <p:nvPicPr>
          <p:cNvPr id="30" name="Picture 29" descr="A gold coin with a dollar sign&#10;&#10;Description automatically generated">
            <a:extLst>
              <a:ext uri="{FF2B5EF4-FFF2-40B4-BE49-F238E27FC236}">
                <a16:creationId xmlns:a16="http://schemas.microsoft.com/office/drawing/2014/main" xmlns="" id="{F2BFE476-967C-DF7C-3D39-8539C6D9E61D}"/>
              </a:ext>
            </a:extLst>
          </p:cNvPr>
          <p:cNvPicPr>
            <a:picLocks noChangeAspect="1"/>
          </p:cNvPicPr>
          <p:nvPr/>
        </p:nvPicPr>
        <p:blipFill rotWithShape="1">
          <a:blip r:embed="rId8">
            <a:extLst>
              <a:ext uri="{28A0092B-C50C-407E-A947-70E740481C1C}">
                <a14:useLocalDpi xmlns:a14="http://schemas.microsoft.com/office/drawing/2010/main" val="0"/>
              </a:ext>
            </a:extLst>
          </a:blip>
          <a:srcRect l="26826" t="27359" r="26785" b="27995"/>
          <a:stretch/>
        </p:blipFill>
        <p:spPr>
          <a:xfrm>
            <a:off x="8660157" y="2747278"/>
            <a:ext cx="3323522" cy="3198536"/>
          </a:xfrm>
          <a:prstGeom prst="rect">
            <a:avLst/>
          </a:prstGeom>
        </p:spPr>
      </p:pic>
      <p:grpSp>
        <p:nvGrpSpPr>
          <p:cNvPr id="37" name="Group 36">
            <a:extLst>
              <a:ext uri="{FF2B5EF4-FFF2-40B4-BE49-F238E27FC236}">
                <a16:creationId xmlns:a16="http://schemas.microsoft.com/office/drawing/2014/main" xmlns="" id="{9B87694B-282A-CB2C-1F69-1FD8CB913F88}"/>
              </a:ext>
            </a:extLst>
          </p:cNvPr>
          <p:cNvGrpSpPr/>
          <p:nvPr/>
        </p:nvGrpSpPr>
        <p:grpSpPr>
          <a:xfrm>
            <a:off x="1192100" y="316426"/>
            <a:ext cx="9649729" cy="2099259"/>
            <a:chOff x="1192100" y="316426"/>
            <a:chExt cx="9649729" cy="2099259"/>
          </a:xfrm>
        </p:grpSpPr>
        <p:grpSp>
          <p:nvGrpSpPr>
            <p:cNvPr id="54" name="Group 53">
              <a:extLst>
                <a:ext uri="{FF2B5EF4-FFF2-40B4-BE49-F238E27FC236}">
                  <a16:creationId xmlns:a16="http://schemas.microsoft.com/office/drawing/2014/main" xmlns="" id="{07D65263-CE62-0EDB-56B4-D1E87130E419}"/>
                </a:ext>
              </a:extLst>
            </p:cNvPr>
            <p:cNvGrpSpPr/>
            <p:nvPr/>
          </p:nvGrpSpPr>
          <p:grpSpPr>
            <a:xfrm>
              <a:off x="1192100" y="316426"/>
              <a:ext cx="9649729" cy="2099259"/>
              <a:chOff x="1313631" y="144685"/>
              <a:chExt cx="9649729" cy="2099259"/>
            </a:xfrm>
          </p:grpSpPr>
          <p:grpSp>
            <p:nvGrpSpPr>
              <p:cNvPr id="16" name="Group 15">
                <a:extLst>
                  <a:ext uri="{FF2B5EF4-FFF2-40B4-BE49-F238E27FC236}">
                    <a16:creationId xmlns:a16="http://schemas.microsoft.com/office/drawing/2014/main" xmlns="" id="{85D785C0-98BC-FF53-B98C-B69CB4655F2D}"/>
                  </a:ext>
                </a:extLst>
              </p:cNvPr>
              <p:cNvGrpSpPr/>
              <p:nvPr/>
            </p:nvGrpSpPr>
            <p:grpSpPr>
              <a:xfrm>
                <a:off x="1313631" y="144685"/>
                <a:ext cx="9649729" cy="2099259"/>
                <a:chOff x="1426981" y="146815"/>
                <a:chExt cx="9649729" cy="2099259"/>
              </a:xfrm>
            </p:grpSpPr>
            <p:pic>
              <p:nvPicPr>
                <p:cNvPr id="6" name="Picture 5" descr="A picture containing screenshot, line, design&#10;&#10;Description automatically generated">
                  <a:extLst>
                    <a:ext uri="{FF2B5EF4-FFF2-40B4-BE49-F238E27FC236}">
                      <a16:creationId xmlns:a16="http://schemas.microsoft.com/office/drawing/2014/main" xmlns="" id="{DF9F378F-8ABD-28BB-36F8-199936E207DB}"/>
                    </a:ext>
                  </a:extLst>
                </p:cNvPr>
                <p:cNvPicPr>
                  <a:picLocks noChangeAspect="1"/>
                </p:cNvPicPr>
                <p:nvPr/>
              </p:nvPicPr>
              <p:blipFill rotWithShape="1">
                <a:blip r:embed="rId9">
                  <a:extLst>
                    <a:ext uri="{28A0092B-C50C-407E-A947-70E740481C1C}">
                      <a14:useLocalDpi xmlns:a14="http://schemas.microsoft.com/office/drawing/2010/main" val="0"/>
                    </a:ext>
                  </a:extLst>
                </a:blip>
                <a:srcRect l="8687" t="36818" r="7677" b="37879"/>
                <a:stretch/>
              </p:blipFill>
              <p:spPr>
                <a:xfrm>
                  <a:off x="1579418" y="146815"/>
                  <a:ext cx="9497292" cy="2099259"/>
                </a:xfrm>
                <a:prstGeom prst="rect">
                  <a:avLst/>
                </a:prstGeom>
              </p:spPr>
            </p:pic>
            <p:pic>
              <p:nvPicPr>
                <p:cNvPr id="14" name="Picture 13" descr="A pink piggy bank with black background&#10;&#10;Description automatically generated with medium confidence">
                  <a:extLst>
                    <a:ext uri="{FF2B5EF4-FFF2-40B4-BE49-F238E27FC236}">
                      <a16:creationId xmlns:a16="http://schemas.microsoft.com/office/drawing/2014/main" xmlns="" id="{FC79A3AD-0223-F5FB-D6C2-569FC609E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6981" y="1134537"/>
                  <a:ext cx="835376" cy="835376"/>
                </a:xfrm>
                <a:prstGeom prst="rect">
                  <a:avLst/>
                </a:prstGeom>
              </p:spPr>
            </p:pic>
            <p:pic>
              <p:nvPicPr>
                <p:cNvPr id="15" name="Picture 14" descr="A pink piggy bank with black background&#10;&#10;Description automatically generated with medium confidence">
                  <a:extLst>
                    <a:ext uri="{FF2B5EF4-FFF2-40B4-BE49-F238E27FC236}">
                      <a16:creationId xmlns:a16="http://schemas.microsoft.com/office/drawing/2014/main" xmlns="" id="{054289B8-74A0-189A-8840-3E93BC883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935292" y="361068"/>
                  <a:ext cx="835376" cy="835376"/>
                </a:xfrm>
                <a:prstGeom prst="rect">
                  <a:avLst/>
                </a:prstGeom>
              </p:spPr>
            </p:pic>
          </p:grpSp>
          <p:sp>
            <p:nvSpPr>
              <p:cNvPr id="17" name="TextBox 16">
                <a:extLst>
                  <a:ext uri="{FF2B5EF4-FFF2-40B4-BE49-F238E27FC236}">
                    <a16:creationId xmlns:a16="http://schemas.microsoft.com/office/drawing/2014/main" xmlns="" id="{CBEFBA35-008B-1E68-9B02-5AE59D533FEF}"/>
                  </a:ext>
                </a:extLst>
              </p:cNvPr>
              <p:cNvSpPr txBox="1"/>
              <p:nvPr/>
            </p:nvSpPr>
            <p:spPr>
              <a:xfrm>
                <a:off x="1755744" y="845643"/>
                <a:ext cx="8765505" cy="769441"/>
              </a:xfrm>
              <a:prstGeom prst="rect">
                <a:avLst/>
              </a:prstGeom>
              <a:noFill/>
            </p:spPr>
            <p:txBody>
              <a:bodyPr wrap="square" rtlCol="0">
                <a:spAutoFit/>
              </a:bodyPr>
              <a:lstStyle/>
              <a:p>
                <a:pPr algn="ctr"/>
                <a:r>
                  <a:rPr lang="vi-VN" sz="4400" dirty="0">
                    <a:latin typeface="Calibri" panose="020F0502020204030204" pitchFamily="34" charset="0"/>
                    <a:ea typeface="Calibri" panose="020F0502020204030204" pitchFamily="34" charset="0"/>
                    <a:cs typeface="Calibri" panose="020F0502020204030204" pitchFamily="34" charset="0"/>
                  </a:rPr>
                  <a:t>Nêu vai trò của tiền.</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31" name="Picture 30" descr="A gold coin with a dollar sign&#10;&#10;Description automatically generated">
              <a:extLst>
                <a:ext uri="{FF2B5EF4-FFF2-40B4-BE49-F238E27FC236}">
                  <a16:creationId xmlns:a16="http://schemas.microsoft.com/office/drawing/2014/main" xmlns="" id="{460D0E71-0801-B7AE-E2B5-81AF905191E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826" t="27359" r="26785" b="27995"/>
            <a:stretch/>
          </p:blipFill>
          <p:spPr>
            <a:xfrm>
              <a:off x="10245151" y="1531838"/>
              <a:ext cx="443181" cy="426515"/>
            </a:xfrm>
            <a:prstGeom prst="rect">
              <a:avLst/>
            </a:prstGeom>
          </p:spPr>
        </p:pic>
        <p:pic>
          <p:nvPicPr>
            <p:cNvPr id="32" name="Picture 31" descr="A gold coin with a dollar sign&#10;&#10;Description automatically generated">
              <a:extLst>
                <a:ext uri="{FF2B5EF4-FFF2-40B4-BE49-F238E27FC236}">
                  <a16:creationId xmlns:a16="http://schemas.microsoft.com/office/drawing/2014/main" xmlns="" id="{2DCB3650-B169-A640-5A67-A6BCA482CF3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826" t="27359" r="26785" b="27995"/>
            <a:stretch/>
          </p:blipFill>
          <p:spPr>
            <a:xfrm>
              <a:off x="9939109" y="1461609"/>
              <a:ext cx="443181" cy="426515"/>
            </a:xfrm>
            <a:prstGeom prst="rect">
              <a:avLst/>
            </a:prstGeom>
          </p:spPr>
        </p:pic>
        <p:pic>
          <p:nvPicPr>
            <p:cNvPr id="33" name="Picture 32" descr="A gold coin with a dollar sign&#10;&#10;Description automatically generated">
              <a:extLst>
                <a:ext uri="{FF2B5EF4-FFF2-40B4-BE49-F238E27FC236}">
                  <a16:creationId xmlns:a16="http://schemas.microsoft.com/office/drawing/2014/main" xmlns="" id="{8BC36769-C470-DA0E-2165-2BA138B1094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826" t="27359" r="26785" b="27995"/>
            <a:stretch/>
          </p:blipFill>
          <p:spPr>
            <a:xfrm>
              <a:off x="10105965" y="1353367"/>
              <a:ext cx="443181" cy="426515"/>
            </a:xfrm>
            <a:prstGeom prst="rect">
              <a:avLst/>
            </a:prstGeom>
          </p:spPr>
        </p:pic>
        <p:pic>
          <p:nvPicPr>
            <p:cNvPr id="34" name="Picture 33" descr="A gold coin with a dollar sign&#10;&#10;Description automatically generated">
              <a:extLst>
                <a:ext uri="{FF2B5EF4-FFF2-40B4-BE49-F238E27FC236}">
                  <a16:creationId xmlns:a16="http://schemas.microsoft.com/office/drawing/2014/main" xmlns="" id="{212C924E-5CAD-F71E-1D31-76A77A01650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826" t="27359" r="26785" b="27995"/>
            <a:stretch/>
          </p:blipFill>
          <p:spPr>
            <a:xfrm>
              <a:off x="1539483" y="956481"/>
              <a:ext cx="443181" cy="426515"/>
            </a:xfrm>
            <a:prstGeom prst="rect">
              <a:avLst/>
            </a:prstGeom>
          </p:spPr>
        </p:pic>
        <p:pic>
          <p:nvPicPr>
            <p:cNvPr id="35" name="Picture 34" descr="A gold coin with a dollar sign&#10;&#10;Description automatically generated">
              <a:extLst>
                <a:ext uri="{FF2B5EF4-FFF2-40B4-BE49-F238E27FC236}">
                  <a16:creationId xmlns:a16="http://schemas.microsoft.com/office/drawing/2014/main" xmlns="" id="{1C8551D7-9FD0-EC8F-8563-68850AECA42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826" t="27359" r="26785" b="27995"/>
            <a:stretch/>
          </p:blipFill>
          <p:spPr>
            <a:xfrm>
              <a:off x="1233441" y="886252"/>
              <a:ext cx="443181" cy="426515"/>
            </a:xfrm>
            <a:prstGeom prst="rect">
              <a:avLst/>
            </a:prstGeom>
          </p:spPr>
        </p:pic>
        <p:pic>
          <p:nvPicPr>
            <p:cNvPr id="36" name="Picture 35" descr="A gold coin with a dollar sign&#10;&#10;Description automatically generated">
              <a:extLst>
                <a:ext uri="{FF2B5EF4-FFF2-40B4-BE49-F238E27FC236}">
                  <a16:creationId xmlns:a16="http://schemas.microsoft.com/office/drawing/2014/main" xmlns="" id="{28B81C94-B4F9-ABF8-7156-F8CED84D38D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826" t="27359" r="26785" b="27995"/>
            <a:stretch/>
          </p:blipFill>
          <p:spPr>
            <a:xfrm>
              <a:off x="1400297" y="778010"/>
              <a:ext cx="443181" cy="426515"/>
            </a:xfrm>
            <a:prstGeom prst="rect">
              <a:avLst/>
            </a:prstGeom>
          </p:spPr>
        </p:pic>
      </p:grpSp>
    </p:spTree>
    <p:extLst>
      <p:ext uri="{BB962C8B-B14F-4D97-AF65-F5344CB8AC3E}">
        <p14:creationId xmlns:p14="http://schemas.microsoft.com/office/powerpoint/2010/main" val="6851227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7" presetClass="entr" presetSubtype="10" fill="hold" nodeType="withEffect">
                                  <p:stCondLst>
                                    <p:cond delay="20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8F9451-6280-3A00-C3FB-3B7293559495}"/>
              </a:ext>
            </a:extLst>
          </p:cNvPr>
          <p:cNvPicPr>
            <a:picLocks noChangeAspect="1"/>
          </p:cNvPicPr>
          <p:nvPr/>
        </p:nvPicPr>
        <p:blipFill>
          <a:blip r:embed="rId2"/>
          <a:stretch>
            <a:fillRect/>
          </a:stretch>
        </p:blipFill>
        <p:spPr>
          <a:xfrm>
            <a:off x="3935" y="0"/>
            <a:ext cx="12188065" cy="6859525"/>
          </a:xfrm>
          <a:prstGeom prst="rect">
            <a:avLst/>
          </a:prstGeom>
        </p:spPr>
      </p:pic>
      <p:pic>
        <p:nvPicPr>
          <p:cNvPr id="5" name="Picture 4" descr="A picture containing text, book, shelving, screenshot&#10;&#10;Description automatically generated">
            <a:extLst>
              <a:ext uri="{FF2B5EF4-FFF2-40B4-BE49-F238E27FC236}">
                <a16:creationId xmlns:a16="http://schemas.microsoft.com/office/drawing/2014/main" xmlns="" id="{93D45C7F-433F-1A7E-0AB4-87BF7F4A50E1}"/>
              </a:ext>
            </a:extLst>
          </p:cNvPr>
          <p:cNvPicPr>
            <a:picLocks noChangeAspect="1"/>
          </p:cNvPicPr>
          <p:nvPr/>
        </p:nvPicPr>
        <p:blipFill rotWithShape="1">
          <a:blip r:embed="rId3">
            <a:extLst>
              <a:ext uri="{28A0092B-C50C-407E-A947-70E740481C1C}">
                <a14:useLocalDpi xmlns:a14="http://schemas.microsoft.com/office/drawing/2010/main" val="0"/>
              </a:ext>
            </a:extLst>
          </a:blip>
          <a:srcRect l="9899" r="13586"/>
          <a:stretch/>
        </p:blipFill>
        <p:spPr>
          <a:xfrm>
            <a:off x="2642123" y="358007"/>
            <a:ext cx="3374843" cy="4410686"/>
          </a:xfrm>
          <a:prstGeom prst="rect">
            <a:avLst/>
          </a:prstGeom>
        </p:spPr>
      </p:pic>
      <p:pic>
        <p:nvPicPr>
          <p:cNvPr id="9" name="Picture 8" descr="A shelf with potted plants&#10;&#10;Description automatically generated with low confidence">
            <a:extLst>
              <a:ext uri="{FF2B5EF4-FFF2-40B4-BE49-F238E27FC236}">
                <a16:creationId xmlns:a16="http://schemas.microsoft.com/office/drawing/2014/main" xmlns="" id="{693FC049-4595-BC3B-97D6-DA9854673488}"/>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19504"/>
          <a:stretch/>
        </p:blipFill>
        <p:spPr>
          <a:xfrm>
            <a:off x="6474166" y="0"/>
            <a:ext cx="2982192" cy="4768693"/>
          </a:xfrm>
          <a:prstGeom prst="rect">
            <a:avLst/>
          </a:prstGeom>
        </p:spPr>
      </p:pic>
      <p:pic>
        <p:nvPicPr>
          <p:cNvPr id="11" name="Graphic 10">
            <a:extLst>
              <a:ext uri="{FF2B5EF4-FFF2-40B4-BE49-F238E27FC236}">
                <a16:creationId xmlns:a16="http://schemas.microsoft.com/office/drawing/2014/main" xmlns="" id="{61DE574E-C738-DAB5-C048-B66A34BC82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16" y="3803074"/>
            <a:ext cx="10401299" cy="2971800"/>
          </a:xfrm>
          <a:prstGeom prst="rect">
            <a:avLst/>
          </a:prstGeom>
        </p:spPr>
      </p:pic>
      <p:sp>
        <p:nvSpPr>
          <p:cNvPr id="12" name="Rectangle: Rounded Corners 8">
            <a:extLst>
              <a:ext uri="{FF2B5EF4-FFF2-40B4-BE49-F238E27FC236}">
                <a16:creationId xmlns:a16="http://schemas.microsoft.com/office/drawing/2014/main" xmlns="" id="{AB7AD86C-F3D6-B49D-7888-A6F2127EA991}"/>
              </a:ext>
            </a:extLst>
          </p:cNvPr>
          <p:cNvSpPr/>
          <p:nvPr/>
        </p:nvSpPr>
        <p:spPr>
          <a:xfrm>
            <a:off x="289355" y="233795"/>
            <a:ext cx="11613290" cy="6390409"/>
          </a:xfrm>
          <a:prstGeom prst="roundRect">
            <a:avLst>
              <a:gd name="adj" fmla="val 1164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xmlns="" id="{7930B224-68B0-DBC8-FC2E-D307DD24FF9A}"/>
              </a:ext>
            </a:extLst>
          </p:cNvPr>
          <p:cNvSpPr txBox="1">
            <a:spLocks/>
          </p:cNvSpPr>
          <p:nvPr/>
        </p:nvSpPr>
        <p:spPr>
          <a:xfrm>
            <a:off x="901059" y="2330725"/>
            <a:ext cx="10389884" cy="575096"/>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ts val="450"/>
              </a:spcBef>
            </a:pPr>
            <a:endParaRPr lang="en-US" altLang="zh-CN" sz="2900" b="0" dirty="0">
              <a:solidFill>
                <a:schemeClr val="tx1"/>
              </a:solidFill>
              <a:latin typeface="Calibri" panose="020F0502020204030204" pitchFamily="34" charset="0"/>
              <a:cs typeface="Calibri" panose="020F0502020204030204" pitchFamily="34" charset="0"/>
              <a:sym typeface="+mn-lt"/>
            </a:endParaRPr>
          </a:p>
        </p:txBody>
      </p:sp>
      <p:sp>
        <p:nvSpPr>
          <p:cNvPr id="2" name="TextBox 1">
            <a:extLst>
              <a:ext uri="{FF2B5EF4-FFF2-40B4-BE49-F238E27FC236}">
                <a16:creationId xmlns:a16="http://schemas.microsoft.com/office/drawing/2014/main" xmlns="" id="{7D489B3D-7879-CAB1-AC2E-AF46827CE1B5}"/>
              </a:ext>
            </a:extLst>
          </p:cNvPr>
          <p:cNvSpPr txBox="1"/>
          <p:nvPr/>
        </p:nvSpPr>
        <p:spPr>
          <a:xfrm>
            <a:off x="3128185" y="668229"/>
            <a:ext cx="5593774" cy="1569660"/>
          </a:xfrm>
          <a:prstGeom prst="rect">
            <a:avLst/>
          </a:prstGeom>
          <a:noFill/>
        </p:spPr>
        <p:txBody>
          <a:bodyPr wrap="square" rtlCol="0">
            <a:spAutoFit/>
          </a:bodyPr>
          <a:lstStyle/>
          <a:p>
            <a:pPr algn="ctr"/>
            <a:r>
              <a:rPr lang="vi-VN" sz="4800" dirty="0">
                <a:ln w="38100">
                  <a:solidFill>
                    <a:srgbClr val="002060"/>
                  </a:solidFill>
                </a:ln>
                <a:solidFill>
                  <a:srgbClr val="CCFFFF"/>
                </a:solidFill>
                <a:effectLst>
                  <a:outerShdw blurRad="38100" dist="38100" dir="2700000" algn="tl">
                    <a:srgbClr val="000000">
                      <a:alpha val="43137"/>
                    </a:srgbClr>
                  </a:outerShdw>
                </a:effectLst>
                <a:latin typeface="SVN-Gretoon" panose="02040603050506020204" pitchFamily="18" charset="0"/>
              </a:rPr>
              <a:t>ĐEM TIỀN VỀ CHO HEO ĐẤT</a:t>
            </a:r>
            <a:endParaRPr lang="en-US" sz="4800" dirty="0">
              <a:ln w="38100">
                <a:solidFill>
                  <a:srgbClr val="002060"/>
                </a:solidFill>
              </a:ln>
              <a:solidFill>
                <a:srgbClr val="CCFFFF"/>
              </a:solidFill>
              <a:effectLst>
                <a:outerShdw blurRad="38100" dist="38100" dir="2700000" algn="tl">
                  <a:srgbClr val="000000">
                    <a:alpha val="43137"/>
                  </a:srgbClr>
                </a:outerShdw>
              </a:effectLst>
              <a:latin typeface="SVN-Gretoon" panose="02040603050506020204" pitchFamily="18" charset="0"/>
            </a:endParaRPr>
          </a:p>
        </p:txBody>
      </p:sp>
      <p:pic>
        <p:nvPicPr>
          <p:cNvPr id="4" name="Picture 3" descr="A pink piggy bank with black background&#10;&#10;Description automatically generated with medium confidence">
            <a:extLst>
              <a:ext uri="{FF2B5EF4-FFF2-40B4-BE49-F238E27FC236}">
                <a16:creationId xmlns:a16="http://schemas.microsoft.com/office/drawing/2014/main" xmlns="" id="{8BA73BDF-04B5-B09F-D1C4-9972AA9C90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530" y="2544421"/>
            <a:ext cx="4013096" cy="4013096"/>
          </a:xfrm>
          <a:prstGeom prst="rect">
            <a:avLst/>
          </a:prstGeom>
        </p:spPr>
      </p:pic>
      <p:sp>
        <p:nvSpPr>
          <p:cNvPr id="31" name="Speech Bubble: Oval 30">
            <a:extLst>
              <a:ext uri="{FF2B5EF4-FFF2-40B4-BE49-F238E27FC236}">
                <a16:creationId xmlns:a16="http://schemas.microsoft.com/office/drawing/2014/main" xmlns="" id="{71BECB49-5D6B-A217-44F2-B3BE88CE5AF0}"/>
              </a:ext>
            </a:extLst>
          </p:cNvPr>
          <p:cNvSpPr/>
          <p:nvPr/>
        </p:nvSpPr>
        <p:spPr>
          <a:xfrm>
            <a:off x="4829412" y="2237889"/>
            <a:ext cx="4626946" cy="1959724"/>
          </a:xfrm>
          <a:prstGeom prst="wedgeEllipseCallout">
            <a:avLst>
              <a:gd name="adj1" fmla="val 48053"/>
              <a:gd name="adj2" fmla="val 49835"/>
            </a:avLst>
          </a:prstGeom>
          <a:solidFill>
            <a:schemeClr val="accent6">
              <a:lumMod val="20000"/>
              <a:lumOff val="80000"/>
            </a:schemeClr>
          </a:solidFill>
          <a:ln w="5715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Cảm ơn các bạn đã giúp mình nhé!</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Graphic 2">
            <a:extLst>
              <a:ext uri="{FF2B5EF4-FFF2-40B4-BE49-F238E27FC236}">
                <a16:creationId xmlns:a16="http://schemas.microsoft.com/office/drawing/2014/main" xmlns="" id="{EA622AFC-2431-356E-6999-81A54D77DED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61369" y="2667070"/>
            <a:ext cx="2982191" cy="4203246"/>
          </a:xfrm>
          <a:prstGeom prst="rect">
            <a:avLst/>
          </a:prstGeom>
        </p:spPr>
      </p:pic>
    </p:spTree>
    <p:extLst>
      <p:ext uri="{BB962C8B-B14F-4D97-AF65-F5344CB8AC3E}">
        <p14:creationId xmlns:p14="http://schemas.microsoft.com/office/powerpoint/2010/main" val="1543430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1503</Words>
  <Application>Microsoft Office PowerPoint</Application>
  <PresentationFormat>Widescreen</PresentationFormat>
  <Paragraphs>156</Paragraphs>
  <Slides>39</Slides>
  <Notes>7</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宋体</vt:lpstr>
      <vt:lpstr>#9Slide07 SVNNexa Rust Slab Bla</vt:lpstr>
      <vt:lpstr>Arial</vt:lpstr>
      <vt:lpstr>Calibri</vt:lpstr>
      <vt:lpstr>Calibri Light</vt:lpstr>
      <vt:lpstr>iCiel Pony</vt:lpstr>
      <vt:lpstr>LNTH-LuoLuoNotangYuanTi 1</vt:lpstr>
      <vt:lpstr>SVN-Gretoon</vt:lpstr>
      <vt:lpstr>UTM Duepuntozero</vt:lpstr>
      <vt:lpstr>UTM Edwardian</vt:lpstr>
      <vt:lpstr>UTM Mother</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2024-05-07T11:07:36Z</dcterms:created>
  <dcterms:modified xsi:type="dcterms:W3CDTF">2024-05-07T11:07:58Z</dcterms:modified>
</cp:coreProperties>
</file>